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7" r:id="rId2"/>
    <p:sldId id="276" r:id="rId3"/>
    <p:sldId id="277" r:id="rId4"/>
    <p:sldId id="286" r:id="rId5"/>
    <p:sldId id="287" r:id="rId6"/>
    <p:sldId id="284" r:id="rId7"/>
    <p:sldId id="279" r:id="rId8"/>
    <p:sldId id="288" r:id="rId9"/>
    <p:sldId id="290" r:id="rId10"/>
    <p:sldId id="291" r:id="rId11"/>
    <p:sldId id="293" r:id="rId12"/>
    <p:sldId id="289" r:id="rId13"/>
    <p:sldId id="295" r:id="rId14"/>
    <p:sldId id="294" r:id="rId15"/>
    <p:sldId id="296" r:id="rId16"/>
    <p:sldId id="299" r:id="rId17"/>
    <p:sldId id="302" r:id="rId18"/>
    <p:sldId id="307" r:id="rId19"/>
    <p:sldId id="297" r:id="rId20"/>
    <p:sldId id="298" r:id="rId21"/>
    <p:sldId id="301" r:id="rId22"/>
    <p:sldId id="300" r:id="rId23"/>
    <p:sldId id="305" r:id="rId24"/>
    <p:sldId id="306" r:id="rId25"/>
    <p:sldId id="30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600"/>
    <a:srgbClr val="FF9300"/>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autoAdjust="0"/>
    <p:restoredTop sz="85391" autoAdjust="0"/>
  </p:normalViewPr>
  <p:slideViewPr>
    <p:cSldViewPr snapToGrid="0">
      <p:cViewPr varScale="1">
        <p:scale>
          <a:sx n="93" d="100"/>
          <a:sy n="93" d="100"/>
        </p:scale>
        <p:origin x="1104" y="20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72" d="100"/>
          <a:sy n="172" d="100"/>
        </p:scale>
        <p:origin x="5080"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image" Target="../media/image15.jpeg"/><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image" Target="../media/image15.jpeg"/><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AEC5F-4653-F046-8F4D-F8F3BE3C8AB5}" type="doc">
      <dgm:prSet loTypeId="urn:microsoft.com/office/officeart/2005/8/layout/vList3" loCatId="" qsTypeId="urn:microsoft.com/office/officeart/2005/8/quickstyle/simple1" qsCatId="simple" csTypeId="urn:microsoft.com/office/officeart/2005/8/colors/accent1_2" csCatId="accent1" phldr="1"/>
      <dgm:spPr/>
      <dgm:t>
        <a:bodyPr/>
        <a:lstStyle/>
        <a:p>
          <a:endParaRPr lang="fr-FR"/>
        </a:p>
      </dgm:t>
    </dgm:pt>
    <dgm:pt modelId="{675610AC-0869-4A44-B08E-EE936B907635}">
      <dgm:prSet phldrT="[Texte]"/>
      <dgm:spPr>
        <a:solidFill>
          <a:schemeClr val="accent2">
            <a:lumMod val="75000"/>
          </a:schemeClr>
        </a:solidFill>
      </dgm:spPr>
      <dgm:t>
        <a:bodyPr/>
        <a:lstStyle/>
        <a:p>
          <a:r>
            <a:rPr lang="fr-FR" dirty="0">
              <a:solidFill>
                <a:schemeClr val="bg1">
                  <a:lumMod val="75000"/>
                </a:schemeClr>
              </a:solidFill>
            </a:rPr>
            <a:t>Je découvre les marchés publics</a:t>
          </a:r>
        </a:p>
      </dgm:t>
    </dgm:pt>
    <dgm:pt modelId="{E2496EAC-E6E6-004A-BE65-0CC752201BC0}" type="parTrans" cxnId="{B5A99E1C-E59C-4049-ADA6-6D8FC8BEBC36}">
      <dgm:prSet/>
      <dgm:spPr/>
      <dgm:t>
        <a:bodyPr/>
        <a:lstStyle/>
        <a:p>
          <a:endParaRPr lang="fr-FR"/>
        </a:p>
      </dgm:t>
    </dgm:pt>
    <dgm:pt modelId="{D6435733-A899-1746-ACCF-81F6D1FF09B0}" type="sibTrans" cxnId="{B5A99E1C-E59C-4049-ADA6-6D8FC8BEBC36}">
      <dgm:prSet/>
      <dgm:spPr/>
      <dgm:t>
        <a:bodyPr/>
        <a:lstStyle/>
        <a:p>
          <a:endParaRPr lang="fr-FR"/>
        </a:p>
      </dgm:t>
    </dgm:pt>
    <dgm:pt modelId="{9516B94F-CE17-E84C-9F8C-A8A910CB7923}">
      <dgm:prSet phldrT="[Texte]"/>
      <dgm:spPr>
        <a:solidFill>
          <a:schemeClr val="accent1">
            <a:lumMod val="75000"/>
          </a:schemeClr>
        </a:solidFill>
      </dgm:spPr>
      <dgm:t>
        <a:bodyPr/>
        <a:lstStyle/>
        <a:p>
          <a:r>
            <a:rPr lang="fr-FR" dirty="0">
              <a:solidFill>
                <a:schemeClr val="bg1">
                  <a:lumMod val="75000"/>
                </a:schemeClr>
              </a:solidFill>
            </a:rPr>
            <a:t>Je recherche et sélectionne des marchés</a:t>
          </a:r>
        </a:p>
      </dgm:t>
    </dgm:pt>
    <dgm:pt modelId="{2DB19EE2-2A4B-D849-A45F-89362DB57AF7}" type="parTrans" cxnId="{C7BDA37F-E303-F848-B28D-EB500F5F69C1}">
      <dgm:prSet/>
      <dgm:spPr/>
      <dgm:t>
        <a:bodyPr/>
        <a:lstStyle/>
        <a:p>
          <a:endParaRPr lang="fr-FR"/>
        </a:p>
      </dgm:t>
    </dgm:pt>
    <dgm:pt modelId="{B94ACB43-363D-C94C-B659-03A8482BE4FD}" type="sibTrans" cxnId="{C7BDA37F-E303-F848-B28D-EB500F5F69C1}">
      <dgm:prSet/>
      <dgm:spPr/>
      <dgm:t>
        <a:bodyPr/>
        <a:lstStyle/>
        <a:p>
          <a:endParaRPr lang="fr-FR"/>
        </a:p>
      </dgm:t>
    </dgm:pt>
    <dgm:pt modelId="{B523510C-FBB1-194B-AC02-34528372F9A2}">
      <dgm:prSet phldrT="[Texte]"/>
      <dgm:spPr>
        <a:solidFill>
          <a:schemeClr val="accent2">
            <a:lumMod val="60000"/>
            <a:lumOff val="40000"/>
          </a:schemeClr>
        </a:solidFill>
      </dgm:spPr>
      <dgm:t>
        <a:bodyPr/>
        <a:lstStyle/>
        <a:p>
          <a:r>
            <a:rPr lang="fr-FR" dirty="0">
              <a:solidFill>
                <a:schemeClr val="bg2">
                  <a:lumMod val="25000"/>
                </a:schemeClr>
              </a:solidFill>
            </a:rPr>
            <a:t>Je décide de répondre ou pas  </a:t>
          </a:r>
        </a:p>
      </dgm:t>
    </dgm:pt>
    <dgm:pt modelId="{E5EAF118-27D5-9943-8EE9-538E2BC8EAA0}" type="parTrans" cxnId="{43CA14FD-17DE-AF47-B6E6-6B30D7980C2B}">
      <dgm:prSet/>
      <dgm:spPr/>
      <dgm:t>
        <a:bodyPr/>
        <a:lstStyle/>
        <a:p>
          <a:endParaRPr lang="fr-FR"/>
        </a:p>
      </dgm:t>
    </dgm:pt>
    <dgm:pt modelId="{A583FBE9-ACD3-B64D-989C-7205B1D46D7B}" type="sibTrans" cxnId="{43CA14FD-17DE-AF47-B6E6-6B30D7980C2B}">
      <dgm:prSet/>
      <dgm:spPr/>
      <dgm:t>
        <a:bodyPr/>
        <a:lstStyle/>
        <a:p>
          <a:endParaRPr lang="fr-FR"/>
        </a:p>
      </dgm:t>
    </dgm:pt>
    <dgm:pt modelId="{17DD87F6-95A3-7B4F-A16E-61C96A3A351E}">
      <dgm:prSet/>
      <dgm:spPr>
        <a:solidFill>
          <a:schemeClr val="accent1">
            <a:lumMod val="60000"/>
            <a:lumOff val="40000"/>
          </a:schemeClr>
        </a:solidFill>
      </dgm:spPr>
      <dgm:t>
        <a:bodyPr/>
        <a:lstStyle/>
        <a:p>
          <a:r>
            <a:rPr lang="fr-FR" dirty="0">
              <a:solidFill>
                <a:schemeClr val="tx1">
                  <a:lumMod val="65000"/>
                  <a:lumOff val="35000"/>
                </a:schemeClr>
              </a:solidFill>
            </a:rPr>
            <a:t>Je prépare ma réponse</a:t>
          </a:r>
        </a:p>
      </dgm:t>
    </dgm:pt>
    <dgm:pt modelId="{342D599A-827D-E743-8333-A187CEE03C9E}" type="parTrans" cxnId="{6378A803-D3DE-5E4A-A22E-EE458132052D}">
      <dgm:prSet/>
      <dgm:spPr/>
      <dgm:t>
        <a:bodyPr/>
        <a:lstStyle/>
        <a:p>
          <a:endParaRPr lang="fr-FR"/>
        </a:p>
      </dgm:t>
    </dgm:pt>
    <dgm:pt modelId="{1F290C15-91B4-8D49-800F-80D24D8DD4BF}" type="sibTrans" cxnId="{6378A803-D3DE-5E4A-A22E-EE458132052D}">
      <dgm:prSet/>
      <dgm:spPr/>
      <dgm:t>
        <a:bodyPr/>
        <a:lstStyle/>
        <a:p>
          <a:endParaRPr lang="fr-FR"/>
        </a:p>
      </dgm:t>
    </dgm:pt>
    <dgm:pt modelId="{6578DB46-E4B0-E140-899A-7D90F05E3C9E}">
      <dgm:prSet/>
      <dgm:spPr>
        <a:solidFill>
          <a:schemeClr val="accent2">
            <a:lumMod val="40000"/>
            <a:lumOff val="60000"/>
          </a:schemeClr>
        </a:solidFill>
      </dgm:spPr>
      <dgm:t>
        <a:bodyPr/>
        <a:lstStyle/>
        <a:p>
          <a:r>
            <a:rPr lang="fr-FR" dirty="0">
              <a:solidFill>
                <a:schemeClr val="bg2">
                  <a:lumMod val="25000"/>
                </a:schemeClr>
              </a:solidFill>
            </a:rPr>
            <a:t>Je </a:t>
          </a:r>
          <a:r>
            <a:rPr lang="fr-FR" dirty="0">
              <a:solidFill>
                <a:schemeClr val="tx1">
                  <a:lumMod val="65000"/>
                  <a:lumOff val="35000"/>
                </a:schemeClr>
              </a:solidFill>
            </a:rPr>
            <a:t>dépose</a:t>
          </a:r>
          <a:r>
            <a:rPr lang="fr-FR" dirty="0">
              <a:solidFill>
                <a:schemeClr val="bg2">
                  <a:lumMod val="25000"/>
                </a:schemeClr>
              </a:solidFill>
            </a:rPr>
            <a:t> mon dossier</a:t>
          </a:r>
        </a:p>
      </dgm:t>
    </dgm:pt>
    <dgm:pt modelId="{373BD9B4-C5F2-9D45-B6C5-3B0838A49AA8}" type="parTrans" cxnId="{5D583784-75AF-404A-8A9A-17D3D2361862}">
      <dgm:prSet/>
      <dgm:spPr/>
      <dgm:t>
        <a:bodyPr/>
        <a:lstStyle/>
        <a:p>
          <a:endParaRPr lang="fr-FR"/>
        </a:p>
      </dgm:t>
    </dgm:pt>
    <dgm:pt modelId="{53BB82F7-D2FD-A043-A082-A7E59918850E}" type="sibTrans" cxnId="{5D583784-75AF-404A-8A9A-17D3D2361862}">
      <dgm:prSet/>
      <dgm:spPr/>
      <dgm:t>
        <a:bodyPr/>
        <a:lstStyle/>
        <a:p>
          <a:endParaRPr lang="fr-FR"/>
        </a:p>
      </dgm:t>
    </dgm:pt>
    <dgm:pt modelId="{867358E8-95A1-1545-AA73-66F7313E379B}">
      <dgm:prSet/>
      <dgm:spPr>
        <a:solidFill>
          <a:schemeClr val="accent1">
            <a:lumMod val="40000"/>
            <a:lumOff val="60000"/>
          </a:schemeClr>
        </a:solidFill>
      </dgm:spPr>
      <dgm:t>
        <a:bodyPr/>
        <a:lstStyle/>
        <a:p>
          <a:r>
            <a:rPr lang="fr-FR" dirty="0">
              <a:solidFill>
                <a:schemeClr val="tx1">
                  <a:lumMod val="65000"/>
                  <a:lumOff val="35000"/>
                </a:schemeClr>
              </a:solidFill>
            </a:rPr>
            <a:t>Attribution</a:t>
          </a:r>
        </a:p>
      </dgm:t>
    </dgm:pt>
    <dgm:pt modelId="{D4610177-E9FC-7948-B8A5-0F2304370923}" type="parTrans" cxnId="{D4DA92AB-A3BF-EC4D-8FEA-5DFBD384DACA}">
      <dgm:prSet/>
      <dgm:spPr/>
      <dgm:t>
        <a:bodyPr/>
        <a:lstStyle/>
        <a:p>
          <a:endParaRPr lang="fr-FR"/>
        </a:p>
      </dgm:t>
    </dgm:pt>
    <dgm:pt modelId="{6A1139FC-67ED-6D47-A994-891BD87D9C7B}" type="sibTrans" cxnId="{D4DA92AB-A3BF-EC4D-8FEA-5DFBD384DACA}">
      <dgm:prSet/>
      <dgm:spPr/>
      <dgm:t>
        <a:bodyPr/>
        <a:lstStyle/>
        <a:p>
          <a:endParaRPr lang="fr-FR"/>
        </a:p>
      </dgm:t>
    </dgm:pt>
    <dgm:pt modelId="{51202A74-E5E8-754B-B78A-9382C3435FF8}">
      <dgm:prSet/>
      <dgm:spPr>
        <a:solidFill>
          <a:schemeClr val="accent2">
            <a:lumMod val="20000"/>
            <a:lumOff val="80000"/>
          </a:schemeClr>
        </a:solidFill>
      </dgm:spPr>
      <dgm:t>
        <a:bodyPr/>
        <a:lstStyle/>
        <a:p>
          <a:r>
            <a:rPr lang="fr-FR" dirty="0">
              <a:solidFill>
                <a:schemeClr val="bg2">
                  <a:lumMod val="25000"/>
                </a:schemeClr>
              </a:solidFill>
            </a:rPr>
            <a:t>J'exécute le marché </a:t>
          </a:r>
          <a:r>
            <a:rPr lang="fr-FR" dirty="0">
              <a:solidFill>
                <a:schemeClr val="tx1">
                  <a:lumMod val="65000"/>
                  <a:lumOff val="35000"/>
                </a:schemeClr>
              </a:solidFill>
            </a:rPr>
            <a:t>et</a:t>
          </a:r>
          <a:r>
            <a:rPr lang="fr-FR" dirty="0">
              <a:solidFill>
                <a:schemeClr val="bg2">
                  <a:lumMod val="25000"/>
                </a:schemeClr>
              </a:solidFill>
            </a:rPr>
            <a:t> je facturation</a:t>
          </a:r>
        </a:p>
      </dgm:t>
    </dgm:pt>
    <dgm:pt modelId="{93E005E3-87E8-C141-9D01-D042D7059B3C}" type="parTrans" cxnId="{791E2672-FA77-C94B-B8AF-AB56249A6CAA}">
      <dgm:prSet/>
      <dgm:spPr/>
      <dgm:t>
        <a:bodyPr/>
        <a:lstStyle/>
        <a:p>
          <a:endParaRPr lang="fr-FR"/>
        </a:p>
      </dgm:t>
    </dgm:pt>
    <dgm:pt modelId="{2246C3D1-6280-B540-880B-32B06ECECEB3}" type="sibTrans" cxnId="{791E2672-FA77-C94B-B8AF-AB56249A6CAA}">
      <dgm:prSet/>
      <dgm:spPr/>
      <dgm:t>
        <a:bodyPr/>
        <a:lstStyle/>
        <a:p>
          <a:endParaRPr lang="fr-FR"/>
        </a:p>
      </dgm:t>
    </dgm:pt>
    <dgm:pt modelId="{6CFD8A37-2240-5F4B-BC5C-421A138AD791}" type="pres">
      <dgm:prSet presAssocID="{172AEC5F-4653-F046-8F4D-F8F3BE3C8AB5}" presName="linearFlow" presStyleCnt="0">
        <dgm:presLayoutVars>
          <dgm:dir/>
          <dgm:resizeHandles val="exact"/>
        </dgm:presLayoutVars>
      </dgm:prSet>
      <dgm:spPr/>
    </dgm:pt>
    <dgm:pt modelId="{A59A1050-7B9A-BB42-954A-2D385BDDAE14}" type="pres">
      <dgm:prSet presAssocID="{675610AC-0869-4A44-B08E-EE936B907635}" presName="composite" presStyleCnt="0"/>
      <dgm:spPr/>
    </dgm:pt>
    <dgm:pt modelId="{C36C1910-B191-CF47-9EB3-43C8D31EE9E2}" type="pres">
      <dgm:prSet presAssocID="{675610AC-0869-4A44-B08E-EE936B907635}" presName="imgShp" presStyleLbl="fgImgPlace1" presStyleIdx="0" presStyleCnt="7" custLinFactNeighborX="-5886" custLinFactNeighborY="-806"/>
      <dgm:spPr>
        <a:blipFill>
          <a:blip xmlns:r="http://schemas.openxmlformats.org/officeDocument/2006/relationships" r:embed="rId1"/>
          <a:srcRect/>
          <a:stretch>
            <a:fillRect t="-5000" b="-5000"/>
          </a:stretch>
        </a:blipFill>
      </dgm:spPr>
    </dgm:pt>
    <dgm:pt modelId="{E91B4DEA-473E-0B46-9F83-FFF0AA9B9C5E}" type="pres">
      <dgm:prSet presAssocID="{675610AC-0869-4A44-B08E-EE936B907635}" presName="txShp" presStyleLbl="node1" presStyleIdx="0" presStyleCnt="7">
        <dgm:presLayoutVars>
          <dgm:bulletEnabled val="1"/>
        </dgm:presLayoutVars>
      </dgm:prSet>
      <dgm:spPr/>
    </dgm:pt>
    <dgm:pt modelId="{C25D8D38-3189-E94A-AEAE-E1947466A760}" type="pres">
      <dgm:prSet presAssocID="{D6435733-A899-1746-ACCF-81F6D1FF09B0}" presName="spacing" presStyleCnt="0"/>
      <dgm:spPr/>
    </dgm:pt>
    <dgm:pt modelId="{88E0B5EB-6A03-374B-BDF1-125987AB8EE0}" type="pres">
      <dgm:prSet presAssocID="{9516B94F-CE17-E84C-9F8C-A8A910CB7923}" presName="composite" presStyleCnt="0"/>
      <dgm:spPr/>
    </dgm:pt>
    <dgm:pt modelId="{251F72BD-1286-E047-AA1D-8F3FC369B694}" type="pres">
      <dgm:prSet presAssocID="{9516B94F-CE17-E84C-9F8C-A8A910CB7923}" presName="imgShp" presStyleLbl="fgImgPlace1" presStyleIdx="1" presStyleCnt="7"/>
      <dgm:spPr>
        <a:blipFill>
          <a:blip xmlns:r="http://schemas.openxmlformats.org/officeDocument/2006/relationships" r:embed="rId2"/>
          <a:srcRect/>
          <a:stretch>
            <a:fillRect t="-1000" b="-1000"/>
          </a:stretch>
        </a:blipFill>
      </dgm:spPr>
    </dgm:pt>
    <dgm:pt modelId="{0E1542A8-49FD-CE40-BF67-8CA61F207C44}" type="pres">
      <dgm:prSet presAssocID="{9516B94F-CE17-E84C-9F8C-A8A910CB7923}" presName="txShp" presStyleLbl="node1" presStyleIdx="1" presStyleCnt="7">
        <dgm:presLayoutVars>
          <dgm:bulletEnabled val="1"/>
        </dgm:presLayoutVars>
      </dgm:prSet>
      <dgm:spPr/>
    </dgm:pt>
    <dgm:pt modelId="{64646722-D77A-D145-BB41-635C575490BC}" type="pres">
      <dgm:prSet presAssocID="{B94ACB43-363D-C94C-B659-03A8482BE4FD}" presName="spacing" presStyleCnt="0"/>
      <dgm:spPr/>
    </dgm:pt>
    <dgm:pt modelId="{A4117DF1-60C2-B744-9F72-AED3DAC128D5}" type="pres">
      <dgm:prSet presAssocID="{B523510C-FBB1-194B-AC02-34528372F9A2}" presName="composite" presStyleCnt="0"/>
      <dgm:spPr/>
    </dgm:pt>
    <dgm:pt modelId="{FB5BF2EA-3D23-D745-9DE3-DF9445AFDF7F}" type="pres">
      <dgm:prSet presAssocID="{B523510C-FBB1-194B-AC02-34528372F9A2}" presName="imgShp"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30AF6819-AC0B-3A42-96BB-68DA1E32ED61}" type="pres">
      <dgm:prSet presAssocID="{B523510C-FBB1-194B-AC02-34528372F9A2}" presName="txShp" presStyleLbl="node1" presStyleIdx="2" presStyleCnt="7">
        <dgm:presLayoutVars>
          <dgm:bulletEnabled val="1"/>
        </dgm:presLayoutVars>
      </dgm:prSet>
      <dgm:spPr/>
    </dgm:pt>
    <dgm:pt modelId="{D3429CDC-74F8-4742-B740-15617C003B67}" type="pres">
      <dgm:prSet presAssocID="{A583FBE9-ACD3-B64D-989C-7205B1D46D7B}" presName="spacing" presStyleCnt="0"/>
      <dgm:spPr/>
    </dgm:pt>
    <dgm:pt modelId="{01B4EEF3-303F-D54D-AFE1-AC78BF440C89}" type="pres">
      <dgm:prSet presAssocID="{17DD87F6-95A3-7B4F-A16E-61C96A3A351E}" presName="composite" presStyleCnt="0"/>
      <dgm:spPr/>
    </dgm:pt>
    <dgm:pt modelId="{1788EB20-98C0-1E44-958B-6BD6130CF148}" type="pres">
      <dgm:prSet presAssocID="{17DD87F6-95A3-7B4F-A16E-61C96A3A351E}" presName="imgShp"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dgm:spPr>
    </dgm:pt>
    <dgm:pt modelId="{A3C7BF7A-C0EA-E94E-9CD4-D56EA2B2EE42}" type="pres">
      <dgm:prSet presAssocID="{17DD87F6-95A3-7B4F-A16E-61C96A3A351E}" presName="txShp" presStyleLbl="node1" presStyleIdx="3" presStyleCnt="7">
        <dgm:presLayoutVars>
          <dgm:bulletEnabled val="1"/>
        </dgm:presLayoutVars>
      </dgm:prSet>
      <dgm:spPr/>
    </dgm:pt>
    <dgm:pt modelId="{2E7D5594-0F23-E745-B228-D7DF839E801E}" type="pres">
      <dgm:prSet presAssocID="{1F290C15-91B4-8D49-800F-80D24D8DD4BF}" presName="spacing" presStyleCnt="0"/>
      <dgm:spPr/>
    </dgm:pt>
    <dgm:pt modelId="{4AF0E381-E0C4-C542-A733-EDF487BDC39E}" type="pres">
      <dgm:prSet presAssocID="{6578DB46-E4B0-E140-899A-7D90F05E3C9E}" presName="composite" presStyleCnt="0"/>
      <dgm:spPr/>
    </dgm:pt>
    <dgm:pt modelId="{0694F90B-FD39-3642-B97D-6CF75B29DBDB}" type="pres">
      <dgm:prSet presAssocID="{6578DB46-E4B0-E140-899A-7D90F05E3C9E}" presName="imgShp"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BABBB464-BAFE-DB4D-97EF-2B85299CA175}" type="pres">
      <dgm:prSet presAssocID="{6578DB46-E4B0-E140-899A-7D90F05E3C9E}" presName="txShp" presStyleLbl="node1" presStyleIdx="4" presStyleCnt="7">
        <dgm:presLayoutVars>
          <dgm:bulletEnabled val="1"/>
        </dgm:presLayoutVars>
      </dgm:prSet>
      <dgm:spPr/>
    </dgm:pt>
    <dgm:pt modelId="{D1E6D783-95F1-CF43-A3D5-8C3AD0CE0E76}" type="pres">
      <dgm:prSet presAssocID="{53BB82F7-D2FD-A043-A082-A7E59918850E}" presName="spacing" presStyleCnt="0"/>
      <dgm:spPr/>
    </dgm:pt>
    <dgm:pt modelId="{96D4B5D4-C588-124B-A705-7A940BE01F90}" type="pres">
      <dgm:prSet presAssocID="{867358E8-95A1-1545-AA73-66F7313E379B}" presName="composite" presStyleCnt="0"/>
      <dgm:spPr/>
    </dgm:pt>
    <dgm:pt modelId="{23507B39-36D6-0847-85DD-A22BE535E474}" type="pres">
      <dgm:prSet presAssocID="{867358E8-95A1-1545-AA73-66F7313E379B}" presName="imgShp"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dgm:spPr>
    </dgm:pt>
    <dgm:pt modelId="{2904A720-130B-F845-8B48-AA53FFAA8D4B}" type="pres">
      <dgm:prSet presAssocID="{867358E8-95A1-1545-AA73-66F7313E379B}" presName="txShp" presStyleLbl="node1" presStyleIdx="5" presStyleCnt="7">
        <dgm:presLayoutVars>
          <dgm:bulletEnabled val="1"/>
        </dgm:presLayoutVars>
      </dgm:prSet>
      <dgm:spPr/>
    </dgm:pt>
    <dgm:pt modelId="{94E565ED-37A8-EB49-8D74-EB067175BD7A}" type="pres">
      <dgm:prSet presAssocID="{6A1139FC-67ED-6D47-A994-891BD87D9C7B}" presName="spacing" presStyleCnt="0"/>
      <dgm:spPr/>
    </dgm:pt>
    <dgm:pt modelId="{44B8953E-989F-534C-B747-B8F60FE73563}" type="pres">
      <dgm:prSet presAssocID="{51202A74-E5E8-754B-B78A-9382C3435FF8}" presName="composite" presStyleCnt="0"/>
      <dgm:spPr/>
    </dgm:pt>
    <dgm:pt modelId="{EB468718-BCF3-4E45-A7E8-6C52DED72E27}" type="pres">
      <dgm:prSet presAssocID="{51202A74-E5E8-754B-B78A-9382C3435FF8}" presName="imgShp"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t="-1000" b="-1000"/>
          </a:stretch>
        </a:blipFill>
      </dgm:spPr>
    </dgm:pt>
    <dgm:pt modelId="{66179DDF-75CC-D443-BA90-A304DC423D7E}" type="pres">
      <dgm:prSet presAssocID="{51202A74-E5E8-754B-B78A-9382C3435FF8}" presName="txShp" presStyleLbl="node1" presStyleIdx="6" presStyleCnt="7">
        <dgm:presLayoutVars>
          <dgm:bulletEnabled val="1"/>
        </dgm:presLayoutVars>
      </dgm:prSet>
      <dgm:spPr/>
    </dgm:pt>
  </dgm:ptLst>
  <dgm:cxnLst>
    <dgm:cxn modelId="{6378A803-D3DE-5E4A-A22E-EE458132052D}" srcId="{172AEC5F-4653-F046-8F4D-F8F3BE3C8AB5}" destId="{17DD87F6-95A3-7B4F-A16E-61C96A3A351E}" srcOrd="3" destOrd="0" parTransId="{342D599A-827D-E743-8333-A187CEE03C9E}" sibTransId="{1F290C15-91B4-8D49-800F-80D24D8DD4BF}"/>
    <dgm:cxn modelId="{B5A99E1C-E59C-4049-ADA6-6D8FC8BEBC36}" srcId="{172AEC5F-4653-F046-8F4D-F8F3BE3C8AB5}" destId="{675610AC-0869-4A44-B08E-EE936B907635}" srcOrd="0" destOrd="0" parTransId="{E2496EAC-E6E6-004A-BE65-0CC752201BC0}" sibTransId="{D6435733-A899-1746-ACCF-81F6D1FF09B0}"/>
    <dgm:cxn modelId="{5CF7EE4C-2905-344B-936B-C07CDDD42C9F}" type="presOf" srcId="{17DD87F6-95A3-7B4F-A16E-61C96A3A351E}" destId="{A3C7BF7A-C0EA-E94E-9CD4-D56EA2B2EE42}" srcOrd="0" destOrd="0" presId="urn:microsoft.com/office/officeart/2005/8/layout/vList3"/>
    <dgm:cxn modelId="{C25E6250-A66A-254F-9748-4E9843E8E248}" type="presOf" srcId="{51202A74-E5E8-754B-B78A-9382C3435FF8}" destId="{66179DDF-75CC-D443-BA90-A304DC423D7E}" srcOrd="0" destOrd="0" presId="urn:microsoft.com/office/officeart/2005/8/layout/vList3"/>
    <dgm:cxn modelId="{C44FFD5E-C981-FF4E-A808-981B36330657}" type="presOf" srcId="{675610AC-0869-4A44-B08E-EE936B907635}" destId="{E91B4DEA-473E-0B46-9F83-FFF0AA9B9C5E}" srcOrd="0" destOrd="0" presId="urn:microsoft.com/office/officeart/2005/8/layout/vList3"/>
    <dgm:cxn modelId="{881EA46D-8F65-B34B-920B-C0B5BC3C373B}" type="presOf" srcId="{B523510C-FBB1-194B-AC02-34528372F9A2}" destId="{30AF6819-AC0B-3A42-96BB-68DA1E32ED61}" srcOrd="0" destOrd="0" presId="urn:microsoft.com/office/officeart/2005/8/layout/vList3"/>
    <dgm:cxn modelId="{791E2672-FA77-C94B-B8AF-AB56249A6CAA}" srcId="{172AEC5F-4653-F046-8F4D-F8F3BE3C8AB5}" destId="{51202A74-E5E8-754B-B78A-9382C3435FF8}" srcOrd="6" destOrd="0" parTransId="{93E005E3-87E8-C141-9D01-D042D7059B3C}" sibTransId="{2246C3D1-6280-B540-880B-32B06ECECEB3}"/>
    <dgm:cxn modelId="{C7BDA37F-E303-F848-B28D-EB500F5F69C1}" srcId="{172AEC5F-4653-F046-8F4D-F8F3BE3C8AB5}" destId="{9516B94F-CE17-E84C-9F8C-A8A910CB7923}" srcOrd="1" destOrd="0" parTransId="{2DB19EE2-2A4B-D849-A45F-89362DB57AF7}" sibTransId="{B94ACB43-363D-C94C-B659-03A8482BE4FD}"/>
    <dgm:cxn modelId="{5D583784-75AF-404A-8A9A-17D3D2361862}" srcId="{172AEC5F-4653-F046-8F4D-F8F3BE3C8AB5}" destId="{6578DB46-E4B0-E140-899A-7D90F05E3C9E}" srcOrd="4" destOrd="0" parTransId="{373BD9B4-C5F2-9D45-B6C5-3B0838A49AA8}" sibTransId="{53BB82F7-D2FD-A043-A082-A7E59918850E}"/>
    <dgm:cxn modelId="{D87D358A-2060-A643-A4E2-21CE5795BCD2}" type="presOf" srcId="{867358E8-95A1-1545-AA73-66F7313E379B}" destId="{2904A720-130B-F845-8B48-AA53FFAA8D4B}" srcOrd="0" destOrd="0" presId="urn:microsoft.com/office/officeart/2005/8/layout/vList3"/>
    <dgm:cxn modelId="{EE13929E-33ED-E74A-958A-5D31F34D424F}" type="presOf" srcId="{6578DB46-E4B0-E140-899A-7D90F05E3C9E}" destId="{BABBB464-BAFE-DB4D-97EF-2B85299CA175}" srcOrd="0" destOrd="0" presId="urn:microsoft.com/office/officeart/2005/8/layout/vList3"/>
    <dgm:cxn modelId="{D4DA92AB-A3BF-EC4D-8FEA-5DFBD384DACA}" srcId="{172AEC5F-4653-F046-8F4D-F8F3BE3C8AB5}" destId="{867358E8-95A1-1545-AA73-66F7313E379B}" srcOrd="5" destOrd="0" parTransId="{D4610177-E9FC-7948-B8A5-0F2304370923}" sibTransId="{6A1139FC-67ED-6D47-A994-891BD87D9C7B}"/>
    <dgm:cxn modelId="{582796B1-442E-D242-A53C-87B1C64B4628}" type="presOf" srcId="{172AEC5F-4653-F046-8F4D-F8F3BE3C8AB5}" destId="{6CFD8A37-2240-5F4B-BC5C-421A138AD791}" srcOrd="0" destOrd="0" presId="urn:microsoft.com/office/officeart/2005/8/layout/vList3"/>
    <dgm:cxn modelId="{F1A6D9C4-FEDE-5846-96FA-D8FF0DF48F74}" type="presOf" srcId="{9516B94F-CE17-E84C-9F8C-A8A910CB7923}" destId="{0E1542A8-49FD-CE40-BF67-8CA61F207C44}" srcOrd="0" destOrd="0" presId="urn:microsoft.com/office/officeart/2005/8/layout/vList3"/>
    <dgm:cxn modelId="{43CA14FD-17DE-AF47-B6E6-6B30D7980C2B}" srcId="{172AEC5F-4653-F046-8F4D-F8F3BE3C8AB5}" destId="{B523510C-FBB1-194B-AC02-34528372F9A2}" srcOrd="2" destOrd="0" parTransId="{E5EAF118-27D5-9943-8EE9-538E2BC8EAA0}" sibTransId="{A583FBE9-ACD3-B64D-989C-7205B1D46D7B}"/>
    <dgm:cxn modelId="{9BC9CD6F-3697-584A-817D-77634D22CD7B}" type="presParOf" srcId="{6CFD8A37-2240-5F4B-BC5C-421A138AD791}" destId="{A59A1050-7B9A-BB42-954A-2D385BDDAE14}" srcOrd="0" destOrd="0" presId="urn:microsoft.com/office/officeart/2005/8/layout/vList3"/>
    <dgm:cxn modelId="{37C43D97-2A2F-C749-AD2A-BB771926D37E}" type="presParOf" srcId="{A59A1050-7B9A-BB42-954A-2D385BDDAE14}" destId="{C36C1910-B191-CF47-9EB3-43C8D31EE9E2}" srcOrd="0" destOrd="0" presId="urn:microsoft.com/office/officeart/2005/8/layout/vList3"/>
    <dgm:cxn modelId="{D0C47B22-C0C3-8647-9B7C-BC7085AA62D3}" type="presParOf" srcId="{A59A1050-7B9A-BB42-954A-2D385BDDAE14}" destId="{E91B4DEA-473E-0B46-9F83-FFF0AA9B9C5E}" srcOrd="1" destOrd="0" presId="urn:microsoft.com/office/officeart/2005/8/layout/vList3"/>
    <dgm:cxn modelId="{9090C747-D270-864A-89CC-E71A4DEF16A6}" type="presParOf" srcId="{6CFD8A37-2240-5F4B-BC5C-421A138AD791}" destId="{C25D8D38-3189-E94A-AEAE-E1947466A760}" srcOrd="1" destOrd="0" presId="urn:microsoft.com/office/officeart/2005/8/layout/vList3"/>
    <dgm:cxn modelId="{F86F8A6A-FAB7-DC4F-881D-F73AFD7AED34}" type="presParOf" srcId="{6CFD8A37-2240-5F4B-BC5C-421A138AD791}" destId="{88E0B5EB-6A03-374B-BDF1-125987AB8EE0}" srcOrd="2" destOrd="0" presId="urn:microsoft.com/office/officeart/2005/8/layout/vList3"/>
    <dgm:cxn modelId="{EC7BC629-904D-8B43-B627-F1B945995880}" type="presParOf" srcId="{88E0B5EB-6A03-374B-BDF1-125987AB8EE0}" destId="{251F72BD-1286-E047-AA1D-8F3FC369B694}" srcOrd="0" destOrd="0" presId="urn:microsoft.com/office/officeart/2005/8/layout/vList3"/>
    <dgm:cxn modelId="{3B626977-72CE-E749-992B-3D272DE8D21B}" type="presParOf" srcId="{88E0B5EB-6A03-374B-BDF1-125987AB8EE0}" destId="{0E1542A8-49FD-CE40-BF67-8CA61F207C44}" srcOrd="1" destOrd="0" presId="urn:microsoft.com/office/officeart/2005/8/layout/vList3"/>
    <dgm:cxn modelId="{C1E511CC-A426-1446-B7AE-7DBDF9FDA26C}" type="presParOf" srcId="{6CFD8A37-2240-5F4B-BC5C-421A138AD791}" destId="{64646722-D77A-D145-BB41-635C575490BC}" srcOrd="3" destOrd="0" presId="urn:microsoft.com/office/officeart/2005/8/layout/vList3"/>
    <dgm:cxn modelId="{2C959AF1-6136-A54B-A9BC-67F4FD2E28DB}" type="presParOf" srcId="{6CFD8A37-2240-5F4B-BC5C-421A138AD791}" destId="{A4117DF1-60C2-B744-9F72-AED3DAC128D5}" srcOrd="4" destOrd="0" presId="urn:microsoft.com/office/officeart/2005/8/layout/vList3"/>
    <dgm:cxn modelId="{BC8ED3AD-CEA8-2140-A9F8-58FE0EED23AD}" type="presParOf" srcId="{A4117DF1-60C2-B744-9F72-AED3DAC128D5}" destId="{FB5BF2EA-3D23-D745-9DE3-DF9445AFDF7F}" srcOrd="0" destOrd="0" presId="urn:microsoft.com/office/officeart/2005/8/layout/vList3"/>
    <dgm:cxn modelId="{6D77C7B5-2AA4-EE44-A818-A4353C0D56FC}" type="presParOf" srcId="{A4117DF1-60C2-B744-9F72-AED3DAC128D5}" destId="{30AF6819-AC0B-3A42-96BB-68DA1E32ED61}" srcOrd="1" destOrd="0" presId="urn:microsoft.com/office/officeart/2005/8/layout/vList3"/>
    <dgm:cxn modelId="{9FD82FB0-3FDB-0F47-95C6-ADA3A4979F2E}" type="presParOf" srcId="{6CFD8A37-2240-5F4B-BC5C-421A138AD791}" destId="{D3429CDC-74F8-4742-B740-15617C003B67}" srcOrd="5" destOrd="0" presId="urn:microsoft.com/office/officeart/2005/8/layout/vList3"/>
    <dgm:cxn modelId="{4291881B-06ED-B04A-A956-4CBFAB179ED0}" type="presParOf" srcId="{6CFD8A37-2240-5F4B-BC5C-421A138AD791}" destId="{01B4EEF3-303F-D54D-AFE1-AC78BF440C89}" srcOrd="6" destOrd="0" presId="urn:microsoft.com/office/officeart/2005/8/layout/vList3"/>
    <dgm:cxn modelId="{4D3673B2-00A7-B04B-B0F7-7DF1B079009F}" type="presParOf" srcId="{01B4EEF3-303F-D54D-AFE1-AC78BF440C89}" destId="{1788EB20-98C0-1E44-958B-6BD6130CF148}" srcOrd="0" destOrd="0" presId="urn:microsoft.com/office/officeart/2005/8/layout/vList3"/>
    <dgm:cxn modelId="{AD2244C6-ABDA-8148-977F-92C10D592165}" type="presParOf" srcId="{01B4EEF3-303F-D54D-AFE1-AC78BF440C89}" destId="{A3C7BF7A-C0EA-E94E-9CD4-D56EA2B2EE42}" srcOrd="1" destOrd="0" presId="urn:microsoft.com/office/officeart/2005/8/layout/vList3"/>
    <dgm:cxn modelId="{54AF2D58-EA7D-4E46-90A0-BAB590423FA0}" type="presParOf" srcId="{6CFD8A37-2240-5F4B-BC5C-421A138AD791}" destId="{2E7D5594-0F23-E745-B228-D7DF839E801E}" srcOrd="7" destOrd="0" presId="urn:microsoft.com/office/officeart/2005/8/layout/vList3"/>
    <dgm:cxn modelId="{668A14EA-4165-3147-AD76-9FDF62BD2FD7}" type="presParOf" srcId="{6CFD8A37-2240-5F4B-BC5C-421A138AD791}" destId="{4AF0E381-E0C4-C542-A733-EDF487BDC39E}" srcOrd="8" destOrd="0" presId="urn:microsoft.com/office/officeart/2005/8/layout/vList3"/>
    <dgm:cxn modelId="{6DF42448-892D-E24A-AB13-BE36B89C723B}" type="presParOf" srcId="{4AF0E381-E0C4-C542-A733-EDF487BDC39E}" destId="{0694F90B-FD39-3642-B97D-6CF75B29DBDB}" srcOrd="0" destOrd="0" presId="urn:microsoft.com/office/officeart/2005/8/layout/vList3"/>
    <dgm:cxn modelId="{CA2E6F39-0CFE-F84B-BE87-B4842002F8F8}" type="presParOf" srcId="{4AF0E381-E0C4-C542-A733-EDF487BDC39E}" destId="{BABBB464-BAFE-DB4D-97EF-2B85299CA175}" srcOrd="1" destOrd="0" presId="urn:microsoft.com/office/officeart/2005/8/layout/vList3"/>
    <dgm:cxn modelId="{4919934F-EAAA-D14D-AB6D-793123D96FCD}" type="presParOf" srcId="{6CFD8A37-2240-5F4B-BC5C-421A138AD791}" destId="{D1E6D783-95F1-CF43-A3D5-8C3AD0CE0E76}" srcOrd="9" destOrd="0" presId="urn:microsoft.com/office/officeart/2005/8/layout/vList3"/>
    <dgm:cxn modelId="{1C604E51-8A5D-2A4F-A4B1-19389B2E8407}" type="presParOf" srcId="{6CFD8A37-2240-5F4B-BC5C-421A138AD791}" destId="{96D4B5D4-C588-124B-A705-7A940BE01F90}" srcOrd="10" destOrd="0" presId="urn:microsoft.com/office/officeart/2005/8/layout/vList3"/>
    <dgm:cxn modelId="{0CE6D1DB-9BD9-AE47-8374-71A568275D25}" type="presParOf" srcId="{96D4B5D4-C588-124B-A705-7A940BE01F90}" destId="{23507B39-36D6-0847-85DD-A22BE535E474}" srcOrd="0" destOrd="0" presId="urn:microsoft.com/office/officeart/2005/8/layout/vList3"/>
    <dgm:cxn modelId="{BAE4BADB-8338-764D-B3A9-F7E6E9DEBC6F}" type="presParOf" srcId="{96D4B5D4-C588-124B-A705-7A940BE01F90}" destId="{2904A720-130B-F845-8B48-AA53FFAA8D4B}" srcOrd="1" destOrd="0" presId="urn:microsoft.com/office/officeart/2005/8/layout/vList3"/>
    <dgm:cxn modelId="{14720156-115A-F64F-BF13-23550747F497}" type="presParOf" srcId="{6CFD8A37-2240-5F4B-BC5C-421A138AD791}" destId="{94E565ED-37A8-EB49-8D74-EB067175BD7A}" srcOrd="11" destOrd="0" presId="urn:microsoft.com/office/officeart/2005/8/layout/vList3"/>
    <dgm:cxn modelId="{A96476AB-3B21-6E4B-AD61-B0ADC4B7FC69}" type="presParOf" srcId="{6CFD8A37-2240-5F4B-BC5C-421A138AD791}" destId="{44B8953E-989F-534C-B747-B8F60FE73563}" srcOrd="12" destOrd="0" presId="urn:microsoft.com/office/officeart/2005/8/layout/vList3"/>
    <dgm:cxn modelId="{7095CBB8-0115-0E4E-A206-D4936997263B}" type="presParOf" srcId="{44B8953E-989F-534C-B747-B8F60FE73563}" destId="{EB468718-BCF3-4E45-A7E8-6C52DED72E27}" srcOrd="0" destOrd="0" presId="urn:microsoft.com/office/officeart/2005/8/layout/vList3"/>
    <dgm:cxn modelId="{D62EFE81-70DF-F74C-8F01-43F19175F5D0}" type="presParOf" srcId="{44B8953E-989F-534C-B747-B8F60FE73563}" destId="{66179DDF-75CC-D443-BA90-A304DC423D7E}"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B4DEA-473E-0B46-9F83-FFF0AA9B9C5E}">
      <dsp:nvSpPr>
        <dsp:cNvPr id="0" name=""/>
        <dsp:cNvSpPr/>
      </dsp:nvSpPr>
      <dsp:spPr>
        <a:xfrm rot="10800000">
          <a:off x="1359472" y="4333"/>
          <a:ext cx="4793445" cy="608402"/>
        </a:xfrm>
        <a:prstGeom prst="homePlate">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288"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bg1">
                  <a:lumMod val="75000"/>
                </a:schemeClr>
              </a:solidFill>
            </a:rPr>
            <a:t>Je découvre les marchés publics</a:t>
          </a:r>
        </a:p>
      </dsp:txBody>
      <dsp:txXfrm rot="10800000">
        <a:off x="1511572" y="4333"/>
        <a:ext cx="4641345" cy="608402"/>
      </dsp:txXfrm>
    </dsp:sp>
    <dsp:sp modelId="{C36C1910-B191-CF47-9EB3-43C8D31EE9E2}">
      <dsp:nvSpPr>
        <dsp:cNvPr id="0" name=""/>
        <dsp:cNvSpPr/>
      </dsp:nvSpPr>
      <dsp:spPr>
        <a:xfrm>
          <a:off x="1019460" y="0"/>
          <a:ext cx="608402" cy="608402"/>
        </a:xfrm>
        <a:prstGeom prst="ellipse">
          <a:avLst/>
        </a:prstGeom>
        <a:blipFill>
          <a:blip xmlns:r="http://schemas.openxmlformats.org/officeDocument/2006/relationships" r:embed="rId1"/>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1542A8-49FD-CE40-BF67-8CA61F207C44}">
      <dsp:nvSpPr>
        <dsp:cNvPr id="0" name=""/>
        <dsp:cNvSpPr/>
      </dsp:nvSpPr>
      <dsp:spPr>
        <a:xfrm rot="10800000">
          <a:off x="1359472" y="794348"/>
          <a:ext cx="4793445" cy="608402"/>
        </a:xfrm>
        <a:prstGeom prst="homePlate">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288"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bg1">
                  <a:lumMod val="75000"/>
                </a:schemeClr>
              </a:solidFill>
            </a:rPr>
            <a:t>Je recherche et sélectionne des marchés</a:t>
          </a:r>
        </a:p>
      </dsp:txBody>
      <dsp:txXfrm rot="10800000">
        <a:off x="1511572" y="794348"/>
        <a:ext cx="4641345" cy="608402"/>
      </dsp:txXfrm>
    </dsp:sp>
    <dsp:sp modelId="{251F72BD-1286-E047-AA1D-8F3FC369B694}">
      <dsp:nvSpPr>
        <dsp:cNvPr id="0" name=""/>
        <dsp:cNvSpPr/>
      </dsp:nvSpPr>
      <dsp:spPr>
        <a:xfrm>
          <a:off x="1055271" y="794348"/>
          <a:ext cx="608402" cy="608402"/>
        </a:xfrm>
        <a:prstGeom prst="ellipse">
          <a:avLst/>
        </a:prstGeom>
        <a:blipFill>
          <a:blip xmlns:r="http://schemas.openxmlformats.org/officeDocument/2006/relationships" r:embed="rId2"/>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AF6819-AC0B-3A42-96BB-68DA1E32ED61}">
      <dsp:nvSpPr>
        <dsp:cNvPr id="0" name=""/>
        <dsp:cNvSpPr/>
      </dsp:nvSpPr>
      <dsp:spPr>
        <a:xfrm rot="10800000">
          <a:off x="1359472" y="1584363"/>
          <a:ext cx="4793445" cy="608402"/>
        </a:xfrm>
        <a:prstGeom prst="homePlat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288"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bg2">
                  <a:lumMod val="25000"/>
                </a:schemeClr>
              </a:solidFill>
            </a:rPr>
            <a:t>Je décide de répondre ou pas  </a:t>
          </a:r>
        </a:p>
      </dsp:txBody>
      <dsp:txXfrm rot="10800000">
        <a:off x="1511572" y="1584363"/>
        <a:ext cx="4641345" cy="608402"/>
      </dsp:txXfrm>
    </dsp:sp>
    <dsp:sp modelId="{FB5BF2EA-3D23-D745-9DE3-DF9445AFDF7F}">
      <dsp:nvSpPr>
        <dsp:cNvPr id="0" name=""/>
        <dsp:cNvSpPr/>
      </dsp:nvSpPr>
      <dsp:spPr>
        <a:xfrm>
          <a:off x="1055271" y="1584363"/>
          <a:ext cx="608402" cy="60840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C7BF7A-C0EA-E94E-9CD4-D56EA2B2EE42}">
      <dsp:nvSpPr>
        <dsp:cNvPr id="0" name=""/>
        <dsp:cNvSpPr/>
      </dsp:nvSpPr>
      <dsp:spPr>
        <a:xfrm rot="10800000">
          <a:off x="1359472" y="2374377"/>
          <a:ext cx="4793445" cy="608402"/>
        </a:xfrm>
        <a:prstGeom prst="homePlate">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288"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lumMod val="65000"/>
                  <a:lumOff val="35000"/>
                </a:schemeClr>
              </a:solidFill>
            </a:rPr>
            <a:t>Je prépare ma réponse</a:t>
          </a:r>
        </a:p>
      </dsp:txBody>
      <dsp:txXfrm rot="10800000">
        <a:off x="1511572" y="2374377"/>
        <a:ext cx="4641345" cy="608402"/>
      </dsp:txXfrm>
    </dsp:sp>
    <dsp:sp modelId="{1788EB20-98C0-1E44-958B-6BD6130CF148}">
      <dsp:nvSpPr>
        <dsp:cNvPr id="0" name=""/>
        <dsp:cNvSpPr/>
      </dsp:nvSpPr>
      <dsp:spPr>
        <a:xfrm>
          <a:off x="1055271" y="2374377"/>
          <a:ext cx="608402" cy="60840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0" b="-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BB464-BAFE-DB4D-97EF-2B85299CA175}">
      <dsp:nvSpPr>
        <dsp:cNvPr id="0" name=""/>
        <dsp:cNvSpPr/>
      </dsp:nvSpPr>
      <dsp:spPr>
        <a:xfrm rot="10800000">
          <a:off x="1359472" y="3164392"/>
          <a:ext cx="4793445" cy="608402"/>
        </a:xfrm>
        <a:prstGeom prst="homePlate">
          <a:avLst/>
        </a:prstGeom>
        <a:solidFill>
          <a:schemeClr val="accent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288"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bg2">
                  <a:lumMod val="25000"/>
                </a:schemeClr>
              </a:solidFill>
            </a:rPr>
            <a:t>Je </a:t>
          </a:r>
          <a:r>
            <a:rPr lang="fr-FR" sz="2000" kern="1200" dirty="0">
              <a:solidFill>
                <a:schemeClr val="tx1">
                  <a:lumMod val="65000"/>
                  <a:lumOff val="35000"/>
                </a:schemeClr>
              </a:solidFill>
            </a:rPr>
            <a:t>dépose</a:t>
          </a:r>
          <a:r>
            <a:rPr lang="fr-FR" sz="2000" kern="1200" dirty="0">
              <a:solidFill>
                <a:schemeClr val="bg2">
                  <a:lumMod val="25000"/>
                </a:schemeClr>
              </a:solidFill>
            </a:rPr>
            <a:t> mon dossier</a:t>
          </a:r>
        </a:p>
      </dsp:txBody>
      <dsp:txXfrm rot="10800000">
        <a:off x="1511572" y="3164392"/>
        <a:ext cx="4641345" cy="608402"/>
      </dsp:txXfrm>
    </dsp:sp>
    <dsp:sp modelId="{0694F90B-FD39-3642-B97D-6CF75B29DBDB}">
      <dsp:nvSpPr>
        <dsp:cNvPr id="0" name=""/>
        <dsp:cNvSpPr/>
      </dsp:nvSpPr>
      <dsp:spPr>
        <a:xfrm>
          <a:off x="1055271" y="3164392"/>
          <a:ext cx="608402" cy="608402"/>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04A720-130B-F845-8B48-AA53FFAA8D4B}">
      <dsp:nvSpPr>
        <dsp:cNvPr id="0" name=""/>
        <dsp:cNvSpPr/>
      </dsp:nvSpPr>
      <dsp:spPr>
        <a:xfrm rot="10800000">
          <a:off x="1359472" y="3954407"/>
          <a:ext cx="4793445" cy="608402"/>
        </a:xfrm>
        <a:prstGeom prst="homePlate">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288"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lumMod val="65000"/>
                  <a:lumOff val="35000"/>
                </a:schemeClr>
              </a:solidFill>
            </a:rPr>
            <a:t>Attribution</a:t>
          </a:r>
        </a:p>
      </dsp:txBody>
      <dsp:txXfrm rot="10800000">
        <a:off x="1511572" y="3954407"/>
        <a:ext cx="4641345" cy="608402"/>
      </dsp:txXfrm>
    </dsp:sp>
    <dsp:sp modelId="{23507B39-36D6-0847-85DD-A22BE535E474}">
      <dsp:nvSpPr>
        <dsp:cNvPr id="0" name=""/>
        <dsp:cNvSpPr/>
      </dsp:nvSpPr>
      <dsp:spPr>
        <a:xfrm>
          <a:off x="1055271" y="3954407"/>
          <a:ext cx="608402" cy="608402"/>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179DDF-75CC-D443-BA90-A304DC423D7E}">
      <dsp:nvSpPr>
        <dsp:cNvPr id="0" name=""/>
        <dsp:cNvSpPr/>
      </dsp:nvSpPr>
      <dsp:spPr>
        <a:xfrm rot="10800000">
          <a:off x="1359472" y="4744422"/>
          <a:ext cx="4793445" cy="608402"/>
        </a:xfrm>
        <a:prstGeom prst="homePlate">
          <a:avLst/>
        </a:prstGeom>
        <a:solidFill>
          <a:schemeClr val="accent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288"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bg2">
                  <a:lumMod val="25000"/>
                </a:schemeClr>
              </a:solidFill>
            </a:rPr>
            <a:t>J'exécute le marché </a:t>
          </a:r>
          <a:r>
            <a:rPr lang="fr-FR" sz="2000" kern="1200" dirty="0">
              <a:solidFill>
                <a:schemeClr val="tx1">
                  <a:lumMod val="65000"/>
                  <a:lumOff val="35000"/>
                </a:schemeClr>
              </a:solidFill>
            </a:rPr>
            <a:t>et</a:t>
          </a:r>
          <a:r>
            <a:rPr lang="fr-FR" sz="2000" kern="1200" dirty="0">
              <a:solidFill>
                <a:schemeClr val="bg2">
                  <a:lumMod val="25000"/>
                </a:schemeClr>
              </a:solidFill>
            </a:rPr>
            <a:t> je facturation</a:t>
          </a:r>
        </a:p>
      </dsp:txBody>
      <dsp:txXfrm rot="10800000">
        <a:off x="1511572" y="4744422"/>
        <a:ext cx="4641345" cy="608402"/>
      </dsp:txXfrm>
    </dsp:sp>
    <dsp:sp modelId="{EB468718-BCF3-4E45-A7E8-6C52DED72E27}">
      <dsp:nvSpPr>
        <dsp:cNvPr id="0" name=""/>
        <dsp:cNvSpPr/>
      </dsp:nvSpPr>
      <dsp:spPr>
        <a:xfrm>
          <a:off x="1055271" y="4744422"/>
          <a:ext cx="608402" cy="608402"/>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2/27/25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‹N°›</a:t>
            </a:fld>
            <a:endParaRPr lang="en-US" dirty="0"/>
          </a:p>
        </p:txBody>
      </p:sp>
    </p:spTree>
    <p:extLst>
      <p:ext uri="{BB962C8B-B14F-4D97-AF65-F5344CB8AC3E}">
        <p14:creationId xmlns:p14="http://schemas.microsoft.com/office/powerpoint/2010/main" val="1176105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1</a:t>
            </a:fld>
            <a:endParaRPr lang="en-US" dirty="0"/>
          </a:p>
        </p:txBody>
      </p:sp>
    </p:spTree>
    <p:extLst>
      <p:ext uri="{BB962C8B-B14F-4D97-AF65-F5344CB8AC3E}">
        <p14:creationId xmlns:p14="http://schemas.microsoft.com/office/powerpoint/2010/main" val="78025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10</a:t>
            </a:fld>
            <a:endParaRPr lang="en-US" dirty="0"/>
          </a:p>
        </p:txBody>
      </p:sp>
    </p:spTree>
    <p:extLst>
      <p:ext uri="{BB962C8B-B14F-4D97-AF65-F5344CB8AC3E}">
        <p14:creationId xmlns:p14="http://schemas.microsoft.com/office/powerpoint/2010/main" val="31521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11</a:t>
            </a:fld>
            <a:endParaRPr lang="en-US" dirty="0"/>
          </a:p>
        </p:txBody>
      </p:sp>
    </p:spTree>
    <p:extLst>
      <p:ext uri="{BB962C8B-B14F-4D97-AF65-F5344CB8AC3E}">
        <p14:creationId xmlns:p14="http://schemas.microsoft.com/office/powerpoint/2010/main" val="3950053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12</a:t>
            </a:fld>
            <a:endParaRPr lang="en-US" dirty="0"/>
          </a:p>
        </p:txBody>
      </p:sp>
    </p:spTree>
    <p:extLst>
      <p:ext uri="{BB962C8B-B14F-4D97-AF65-F5344CB8AC3E}">
        <p14:creationId xmlns:p14="http://schemas.microsoft.com/office/powerpoint/2010/main" val="51668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13</a:t>
            </a:fld>
            <a:endParaRPr lang="en-US" dirty="0"/>
          </a:p>
        </p:txBody>
      </p:sp>
    </p:spTree>
    <p:extLst>
      <p:ext uri="{BB962C8B-B14F-4D97-AF65-F5344CB8AC3E}">
        <p14:creationId xmlns:p14="http://schemas.microsoft.com/office/powerpoint/2010/main" val="384660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14</a:t>
            </a:fld>
            <a:endParaRPr lang="en-US" dirty="0"/>
          </a:p>
        </p:txBody>
      </p:sp>
    </p:spTree>
    <p:extLst>
      <p:ext uri="{BB962C8B-B14F-4D97-AF65-F5344CB8AC3E}">
        <p14:creationId xmlns:p14="http://schemas.microsoft.com/office/powerpoint/2010/main" val="3884028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15</a:t>
            </a:fld>
            <a:endParaRPr lang="en-US" dirty="0"/>
          </a:p>
        </p:txBody>
      </p:sp>
    </p:spTree>
    <p:extLst>
      <p:ext uri="{BB962C8B-B14F-4D97-AF65-F5344CB8AC3E}">
        <p14:creationId xmlns:p14="http://schemas.microsoft.com/office/powerpoint/2010/main" val="230545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16</a:t>
            </a:fld>
            <a:endParaRPr lang="en-US" dirty="0"/>
          </a:p>
        </p:txBody>
      </p:sp>
    </p:spTree>
    <p:extLst>
      <p:ext uri="{BB962C8B-B14F-4D97-AF65-F5344CB8AC3E}">
        <p14:creationId xmlns:p14="http://schemas.microsoft.com/office/powerpoint/2010/main" val="513240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17</a:t>
            </a:fld>
            <a:endParaRPr lang="en-US" dirty="0"/>
          </a:p>
        </p:txBody>
      </p:sp>
    </p:spTree>
    <p:extLst>
      <p:ext uri="{BB962C8B-B14F-4D97-AF65-F5344CB8AC3E}">
        <p14:creationId xmlns:p14="http://schemas.microsoft.com/office/powerpoint/2010/main" val="2993301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18</a:t>
            </a:fld>
            <a:endParaRPr lang="en-US" dirty="0"/>
          </a:p>
        </p:txBody>
      </p:sp>
    </p:spTree>
    <p:extLst>
      <p:ext uri="{BB962C8B-B14F-4D97-AF65-F5344CB8AC3E}">
        <p14:creationId xmlns:p14="http://schemas.microsoft.com/office/powerpoint/2010/main" val="1927287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19</a:t>
            </a:fld>
            <a:endParaRPr lang="en-US" dirty="0"/>
          </a:p>
        </p:txBody>
      </p:sp>
    </p:spTree>
    <p:extLst>
      <p:ext uri="{BB962C8B-B14F-4D97-AF65-F5344CB8AC3E}">
        <p14:creationId xmlns:p14="http://schemas.microsoft.com/office/powerpoint/2010/main" val="10692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2</a:t>
            </a:fld>
            <a:endParaRPr lang="en-US" dirty="0"/>
          </a:p>
        </p:txBody>
      </p:sp>
    </p:spTree>
    <p:extLst>
      <p:ext uri="{BB962C8B-B14F-4D97-AF65-F5344CB8AC3E}">
        <p14:creationId xmlns:p14="http://schemas.microsoft.com/office/powerpoint/2010/main" val="2028935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20</a:t>
            </a:fld>
            <a:endParaRPr lang="en-US" dirty="0"/>
          </a:p>
        </p:txBody>
      </p:sp>
    </p:spTree>
    <p:extLst>
      <p:ext uri="{BB962C8B-B14F-4D97-AF65-F5344CB8AC3E}">
        <p14:creationId xmlns:p14="http://schemas.microsoft.com/office/powerpoint/2010/main" val="2564727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21</a:t>
            </a:fld>
            <a:endParaRPr lang="en-US" dirty="0"/>
          </a:p>
        </p:txBody>
      </p:sp>
    </p:spTree>
    <p:extLst>
      <p:ext uri="{BB962C8B-B14F-4D97-AF65-F5344CB8AC3E}">
        <p14:creationId xmlns:p14="http://schemas.microsoft.com/office/powerpoint/2010/main" val="2640627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22</a:t>
            </a:fld>
            <a:endParaRPr lang="en-US" dirty="0"/>
          </a:p>
        </p:txBody>
      </p:sp>
    </p:spTree>
    <p:extLst>
      <p:ext uri="{BB962C8B-B14F-4D97-AF65-F5344CB8AC3E}">
        <p14:creationId xmlns:p14="http://schemas.microsoft.com/office/powerpoint/2010/main" val="3170669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23</a:t>
            </a:fld>
            <a:endParaRPr lang="en-US" dirty="0"/>
          </a:p>
        </p:txBody>
      </p:sp>
    </p:spTree>
    <p:extLst>
      <p:ext uri="{BB962C8B-B14F-4D97-AF65-F5344CB8AC3E}">
        <p14:creationId xmlns:p14="http://schemas.microsoft.com/office/powerpoint/2010/main" val="2635442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24</a:t>
            </a:fld>
            <a:endParaRPr lang="en-US" dirty="0"/>
          </a:p>
        </p:txBody>
      </p:sp>
    </p:spTree>
    <p:extLst>
      <p:ext uri="{BB962C8B-B14F-4D97-AF65-F5344CB8AC3E}">
        <p14:creationId xmlns:p14="http://schemas.microsoft.com/office/powerpoint/2010/main" val="3487640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25</a:t>
            </a:fld>
            <a:endParaRPr lang="en-US" dirty="0"/>
          </a:p>
        </p:txBody>
      </p:sp>
    </p:spTree>
    <p:extLst>
      <p:ext uri="{BB962C8B-B14F-4D97-AF65-F5344CB8AC3E}">
        <p14:creationId xmlns:p14="http://schemas.microsoft.com/office/powerpoint/2010/main" val="257061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3</a:t>
            </a:fld>
            <a:endParaRPr lang="en-US" dirty="0"/>
          </a:p>
        </p:txBody>
      </p:sp>
    </p:spTree>
    <p:extLst>
      <p:ext uri="{BB962C8B-B14F-4D97-AF65-F5344CB8AC3E}">
        <p14:creationId xmlns:p14="http://schemas.microsoft.com/office/powerpoint/2010/main" val="77944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53191-B825-4F4F-D3AD-532EE6FB3AB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68DE3CB-2499-9FB9-6AE6-71671621844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759E735-D019-0EC3-9608-04B3E954829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4D6B234-F809-84AA-6778-F843CC35C8FD}"/>
              </a:ext>
            </a:extLst>
          </p:cNvPr>
          <p:cNvSpPr>
            <a:spLocks noGrp="1"/>
          </p:cNvSpPr>
          <p:nvPr>
            <p:ph type="sldNum" sz="quarter" idx="5"/>
          </p:nvPr>
        </p:nvSpPr>
        <p:spPr/>
        <p:txBody>
          <a:bodyPr/>
          <a:lstStyle/>
          <a:p>
            <a:fld id="{E0746DE6-3336-457D-A091-FA20AC1C536E}" type="slidenum">
              <a:rPr lang="en-US" smtClean="0"/>
              <a:t>4</a:t>
            </a:fld>
            <a:endParaRPr lang="en-US" dirty="0"/>
          </a:p>
        </p:txBody>
      </p:sp>
    </p:spTree>
    <p:extLst>
      <p:ext uri="{BB962C8B-B14F-4D97-AF65-F5344CB8AC3E}">
        <p14:creationId xmlns:p14="http://schemas.microsoft.com/office/powerpoint/2010/main" val="396409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B77AF-5E99-AFAF-4FDC-C37BA8121F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ECCB75-0882-8A16-4E4E-5387F66B41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DF26E63-5037-C6AC-14DC-31EE8EBFEF3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7E5EFE9-2FDD-71DD-E4D3-C145704545AC}"/>
              </a:ext>
            </a:extLst>
          </p:cNvPr>
          <p:cNvSpPr>
            <a:spLocks noGrp="1"/>
          </p:cNvSpPr>
          <p:nvPr>
            <p:ph type="sldNum" sz="quarter" idx="5"/>
          </p:nvPr>
        </p:nvSpPr>
        <p:spPr/>
        <p:txBody>
          <a:bodyPr/>
          <a:lstStyle/>
          <a:p>
            <a:fld id="{E0746DE6-3336-457D-A091-FA20AC1C536E}" type="slidenum">
              <a:rPr lang="en-US" smtClean="0"/>
              <a:t>5</a:t>
            </a:fld>
            <a:endParaRPr lang="en-US" dirty="0"/>
          </a:p>
        </p:txBody>
      </p:sp>
    </p:spTree>
    <p:extLst>
      <p:ext uri="{BB962C8B-B14F-4D97-AF65-F5344CB8AC3E}">
        <p14:creationId xmlns:p14="http://schemas.microsoft.com/office/powerpoint/2010/main" val="61441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6</a:t>
            </a:fld>
            <a:endParaRPr lang="en-US" dirty="0"/>
          </a:p>
        </p:txBody>
      </p:sp>
    </p:spTree>
    <p:extLst>
      <p:ext uri="{BB962C8B-B14F-4D97-AF65-F5344CB8AC3E}">
        <p14:creationId xmlns:p14="http://schemas.microsoft.com/office/powerpoint/2010/main" val="2218023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7</a:t>
            </a:fld>
            <a:endParaRPr lang="en-US" dirty="0"/>
          </a:p>
        </p:txBody>
      </p:sp>
    </p:spTree>
    <p:extLst>
      <p:ext uri="{BB962C8B-B14F-4D97-AF65-F5344CB8AC3E}">
        <p14:creationId xmlns:p14="http://schemas.microsoft.com/office/powerpoint/2010/main" val="51797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8</a:t>
            </a:fld>
            <a:endParaRPr lang="en-US" dirty="0"/>
          </a:p>
        </p:txBody>
      </p:sp>
    </p:spTree>
    <p:extLst>
      <p:ext uri="{BB962C8B-B14F-4D97-AF65-F5344CB8AC3E}">
        <p14:creationId xmlns:p14="http://schemas.microsoft.com/office/powerpoint/2010/main" val="163859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0746DE6-3336-457D-A091-FA20AC1C536E}" type="slidenum">
              <a:rPr lang="en-US" smtClean="0"/>
              <a:t>9</a:t>
            </a:fld>
            <a:endParaRPr lang="en-US" dirty="0"/>
          </a:p>
        </p:txBody>
      </p:sp>
    </p:spTree>
    <p:extLst>
      <p:ext uri="{BB962C8B-B14F-4D97-AF65-F5344CB8AC3E}">
        <p14:creationId xmlns:p14="http://schemas.microsoft.com/office/powerpoint/2010/main" val="32758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a:t>2/27/25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05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a:t>2/27/25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‹N°›</a:t>
            </a:fld>
            <a:endParaRPr lang="en-US" dirty="0"/>
          </a:p>
        </p:txBody>
      </p:sp>
    </p:spTree>
    <p:extLst>
      <p:ext uri="{BB962C8B-B14F-4D97-AF65-F5344CB8AC3E}">
        <p14:creationId xmlns:p14="http://schemas.microsoft.com/office/powerpoint/2010/main" val="59693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a:t>2/27/25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8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a:t>2/27/25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‹N°›</a:t>
            </a:fld>
            <a:endParaRPr lang="en-US" dirty="0"/>
          </a:p>
        </p:txBody>
      </p:sp>
    </p:spTree>
    <p:extLst>
      <p:ext uri="{BB962C8B-B14F-4D97-AF65-F5344CB8AC3E}">
        <p14:creationId xmlns:p14="http://schemas.microsoft.com/office/powerpoint/2010/main" val="169194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a:t>2/27/25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12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a:t>2/27/25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‹N°›</a:t>
            </a:fld>
            <a:endParaRPr lang="en-US" dirty="0"/>
          </a:p>
        </p:txBody>
      </p:sp>
    </p:spTree>
    <p:extLst>
      <p:ext uri="{BB962C8B-B14F-4D97-AF65-F5344CB8AC3E}">
        <p14:creationId xmlns:p14="http://schemas.microsoft.com/office/powerpoint/2010/main" val="65141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a:t>2/27/25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t>‹N°›</a:t>
            </a:fld>
            <a:endParaRPr lang="en-US" dirty="0"/>
          </a:p>
        </p:txBody>
      </p:sp>
    </p:spTree>
    <p:extLst>
      <p:ext uri="{BB962C8B-B14F-4D97-AF65-F5344CB8AC3E}">
        <p14:creationId xmlns:p14="http://schemas.microsoft.com/office/powerpoint/2010/main" val="58234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a:t>2/27/25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a:t>‹N°›</a:t>
            </a:fld>
            <a:endParaRPr lang="en-US" dirty="0"/>
          </a:p>
        </p:txBody>
      </p:sp>
    </p:spTree>
    <p:extLst>
      <p:ext uri="{BB962C8B-B14F-4D97-AF65-F5344CB8AC3E}">
        <p14:creationId xmlns:p14="http://schemas.microsoft.com/office/powerpoint/2010/main" val="58987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a:t>2/27/25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a:t>‹N°›</a:t>
            </a:fld>
            <a:endParaRPr lang="en-US" dirty="0"/>
          </a:p>
        </p:txBody>
      </p:sp>
    </p:spTree>
    <p:extLst>
      <p:ext uri="{BB962C8B-B14F-4D97-AF65-F5344CB8AC3E}">
        <p14:creationId xmlns:p14="http://schemas.microsoft.com/office/powerpoint/2010/main" val="27005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a:t>2/27/25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t>‹N°›</a:t>
            </a:fld>
            <a:endParaRPr lang="en-US" dirty="0"/>
          </a:p>
        </p:txBody>
      </p:sp>
    </p:spTree>
    <p:extLst>
      <p:ext uri="{BB962C8B-B14F-4D97-AF65-F5344CB8AC3E}">
        <p14:creationId xmlns:p14="http://schemas.microsoft.com/office/powerpoint/2010/main" val="51501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a:t>2/27/25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57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a:pPr/>
              <a:t>2/27/25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75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D2E3C52-528A-4049-BCAA-5460756BC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457200" y="4960137"/>
            <a:ext cx="7772400" cy="1463040"/>
          </a:xfrm>
        </p:spPr>
        <p:txBody>
          <a:bodyPr vert="horz" lIns="91440" tIns="45720" rIns="91440" bIns="45720" rtlCol="0">
            <a:normAutofit/>
          </a:bodyPr>
          <a:lstStyle/>
          <a:p>
            <a:r>
              <a:rPr lang="en-US" sz="2000" spc="100">
                <a:solidFill>
                  <a:srgbClr val="FFFFFF"/>
                </a:solidFill>
              </a:rPr>
              <a:t>Prospection et réponse Appel d'Offres en Agence de Communication</a:t>
            </a:r>
            <a:br>
              <a:rPr lang="en-US" sz="2000" spc="100">
                <a:solidFill>
                  <a:srgbClr val="FFFFFF"/>
                </a:solidFill>
              </a:rPr>
            </a:br>
            <a:r>
              <a:rPr lang="en-US" sz="2000" spc="100">
                <a:solidFill>
                  <a:srgbClr val="FFFFFF"/>
                </a:solidFill>
              </a:rPr>
              <a:t>-------</a:t>
            </a:r>
            <a:br>
              <a:rPr lang="en-US" sz="2000" spc="100">
                <a:solidFill>
                  <a:srgbClr val="FFFFFF"/>
                </a:solidFill>
              </a:rPr>
            </a:br>
            <a:r>
              <a:rPr lang="en-US" sz="2000" spc="100">
                <a:solidFill>
                  <a:srgbClr val="FFFFFF"/>
                </a:solidFill>
              </a:rPr>
              <a:t>Chapitre 1</a:t>
            </a:r>
            <a:br>
              <a:rPr lang="en-US" sz="2000" spc="100">
                <a:solidFill>
                  <a:srgbClr val="FFFFFF"/>
                </a:solidFill>
              </a:rPr>
            </a:br>
            <a:r>
              <a:rPr lang="en-US" sz="2000" spc="100">
                <a:solidFill>
                  <a:srgbClr val="FFFFFF"/>
                </a:solidFill>
              </a:rPr>
              <a:t>Prospection</a:t>
            </a:r>
            <a:r>
              <a:rPr lang="en-US" sz="2000">
                <a:solidFill>
                  <a:srgbClr val="FFFFFF"/>
                </a:solidFill>
              </a:rPr>
              <a:t>S</a:t>
            </a:r>
            <a:br>
              <a:rPr lang="en-US" sz="2000">
                <a:solidFill>
                  <a:srgbClr val="FFFFFF"/>
                </a:solidFill>
              </a:rPr>
            </a:br>
            <a:r>
              <a:rPr lang="en-US" sz="2000" spc="100">
                <a:solidFill>
                  <a:srgbClr val="FFFFFF"/>
                </a:solidFill>
              </a:rPr>
              <a:t> </a:t>
            </a:r>
          </a:p>
        </p:txBody>
      </p:sp>
      <p:sp>
        <p:nvSpPr>
          <p:cNvPr id="3" name="Content Placeholder 2"/>
          <p:cNvSpPr>
            <a:spLocks noGrp="1"/>
          </p:cNvSpPr>
          <p:nvPr>
            <p:ph type="subTitle" idx="1"/>
          </p:nvPr>
        </p:nvSpPr>
        <p:spPr>
          <a:xfrm>
            <a:off x="8610600" y="4960137"/>
            <a:ext cx="3200400" cy="1463040"/>
          </a:xfrm>
        </p:spPr>
        <p:txBody>
          <a:bodyPr vert="horz" lIns="45720" tIns="45720" rIns="45720" bIns="45720" rtlCol="0">
            <a:normAutofit/>
          </a:bodyPr>
          <a:lstStyle/>
          <a:p>
            <a:endParaRPr lang="en-US">
              <a:solidFill>
                <a:srgbClr val="FFFFFF"/>
              </a:solidFill>
            </a:endParaRPr>
          </a:p>
          <a:p>
            <a:r>
              <a:rPr lang="en-US">
                <a:solidFill>
                  <a:srgbClr val="FFFFFF"/>
                </a:solidFill>
              </a:rPr>
              <a:t>Chapitre 1 : Prospection</a:t>
            </a:r>
          </a:p>
          <a:p>
            <a:endParaRPr lang="en-US">
              <a:solidFill>
                <a:srgbClr val="FFFFFF"/>
              </a:solidFill>
            </a:endParaRPr>
          </a:p>
          <a:p>
            <a:r>
              <a:rPr lang="en-US">
                <a:solidFill>
                  <a:srgbClr val="FFFFFF"/>
                </a:solidFill>
              </a:rPr>
              <a:t>Chapitre 2 : Appel d’offre</a:t>
            </a:r>
          </a:p>
          <a:p>
            <a:endParaRPr lang="en-US">
              <a:solidFill>
                <a:srgbClr val="FFFFFF"/>
              </a:solidFill>
            </a:endParaRPr>
          </a:p>
        </p:txBody>
      </p:sp>
      <p:sp useBgFill="1">
        <p:nvSpPr>
          <p:cNvPr id="14" name="Rectangle 13">
            <a:extLst>
              <a:ext uri="{FF2B5EF4-FFF2-40B4-BE49-F238E27FC236}">
                <a16:creationId xmlns:a16="http://schemas.microsoft.com/office/drawing/2014/main" id="{CD5B542C-8183-4445-AF4D-B23AAE329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chaussures, habits, texte, capture d’écran&#10;&#10;Description générée automatiquement">
            <a:extLst>
              <a:ext uri="{FF2B5EF4-FFF2-40B4-BE49-F238E27FC236}">
                <a16:creationId xmlns:a16="http://schemas.microsoft.com/office/drawing/2014/main" id="{2BDFF87C-C08C-29D1-E916-EF6B40925171}"/>
              </a:ext>
            </a:extLst>
          </p:cNvPr>
          <p:cNvPicPr>
            <a:picLocks noChangeAspect="1"/>
          </p:cNvPicPr>
          <p:nvPr/>
        </p:nvPicPr>
        <p:blipFill>
          <a:blip r:embed="rId3"/>
          <a:stretch>
            <a:fillRect/>
          </a:stretch>
        </p:blipFill>
        <p:spPr>
          <a:xfrm>
            <a:off x="136737" y="366730"/>
            <a:ext cx="5786668" cy="3862601"/>
          </a:xfrm>
          <a:prstGeom prst="rect">
            <a:avLst/>
          </a:prstGeom>
        </p:spPr>
      </p:pic>
      <p:cxnSp>
        <p:nvCxnSpPr>
          <p:cNvPr id="16" name="Straight Connector 15">
            <a:extLst>
              <a:ext uri="{FF2B5EF4-FFF2-40B4-BE49-F238E27FC236}">
                <a16:creationId xmlns:a16="http://schemas.microsoft.com/office/drawing/2014/main" id="{84ED9B5A-5577-4CA5-97AA-0E5E2EA975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60141" y="822682"/>
            <a:ext cx="0" cy="29260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logo&#10;&#10;Description générée automatiquement">
            <a:extLst>
              <a:ext uri="{FF2B5EF4-FFF2-40B4-BE49-F238E27FC236}">
                <a16:creationId xmlns:a16="http://schemas.microsoft.com/office/drawing/2014/main" id="{2933FDC6-D441-9F5B-54B6-51F3957D7800}"/>
              </a:ext>
            </a:extLst>
          </p:cNvPr>
          <p:cNvPicPr>
            <a:picLocks noChangeAspect="1"/>
          </p:cNvPicPr>
          <p:nvPr/>
        </p:nvPicPr>
        <p:blipFill>
          <a:blip r:embed="rId4"/>
          <a:stretch>
            <a:fillRect/>
          </a:stretch>
        </p:blipFill>
        <p:spPr>
          <a:xfrm>
            <a:off x="7207795" y="496941"/>
            <a:ext cx="3602181" cy="3602181"/>
          </a:xfrm>
          <a:prstGeom prst="rect">
            <a:avLst/>
          </a:prstGeom>
        </p:spPr>
      </p:pic>
      <p:cxnSp>
        <p:nvCxnSpPr>
          <p:cNvPr id="18" name="Straight Connector 17">
            <a:extLst>
              <a:ext uri="{FF2B5EF4-FFF2-40B4-BE49-F238E27FC236}">
                <a16:creationId xmlns:a16="http://schemas.microsoft.com/office/drawing/2014/main" id="{2724283B-587C-4A0E-A50E-B8914975B4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13765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Focus Google </a:t>
            </a:r>
            <a:r>
              <a:rPr lang="fr-FR" sz="5400" dirty="0" err="1">
                <a:solidFill>
                  <a:schemeClr val="bg1"/>
                </a:solidFill>
              </a:rPr>
              <a:t>ad’s</a:t>
            </a:r>
            <a:r>
              <a:rPr lang="fr-FR" sz="5400" b="0" i="0" u="none" strike="noStrike" dirty="0">
                <a:solidFill>
                  <a:schemeClr val="bg1"/>
                </a:solidFill>
                <a:effectLst/>
              </a:rPr>
              <a:t> </a:t>
            </a:r>
            <a:br>
              <a:rPr lang="fr-FR" sz="5400" dirty="0">
                <a:solidFill>
                  <a:srgbClr val="FFFFFF"/>
                </a:solidFill>
              </a:rPr>
            </a:br>
            <a:r>
              <a:rPr lang="fr-FR" sz="5400" dirty="0">
                <a:solidFill>
                  <a:srgbClr val="FFFFFF"/>
                </a:solidFill>
              </a:rPr>
              <a:t>-------</a:t>
            </a:r>
            <a:br>
              <a:rPr lang="fr-FR" sz="5400" dirty="0">
                <a:solidFill>
                  <a:srgbClr val="FFFFFF"/>
                </a:solidFill>
              </a:rPr>
            </a:br>
            <a:endParaRPr lang="en-US" sz="2000" dirty="0">
              <a:solidFill>
                <a:srgbClr val="FFFFFF"/>
              </a:solidFill>
            </a:endParaRPr>
          </a:p>
        </p:txBody>
      </p:sp>
      <p:sp>
        <p:nvSpPr>
          <p:cNvPr id="13" name="ZoneTexte 12">
            <a:extLst>
              <a:ext uri="{FF2B5EF4-FFF2-40B4-BE49-F238E27FC236}">
                <a16:creationId xmlns:a16="http://schemas.microsoft.com/office/drawing/2014/main" id="{D875F20F-33B3-BD6A-BD42-B7EBEF651EB2}"/>
              </a:ext>
            </a:extLst>
          </p:cNvPr>
          <p:cNvSpPr txBox="1"/>
          <p:nvPr/>
        </p:nvSpPr>
        <p:spPr>
          <a:xfrm>
            <a:off x="5070465" y="382302"/>
            <a:ext cx="5556739" cy="1661993"/>
          </a:xfrm>
          <a:prstGeom prst="rect">
            <a:avLst/>
          </a:prstGeom>
          <a:noFill/>
        </p:spPr>
        <p:txBody>
          <a:bodyPr wrap="square" rtlCol="0">
            <a:spAutoFit/>
          </a:bodyPr>
          <a:lstStyle/>
          <a:p>
            <a:r>
              <a:rPr lang="fr-FR" sz="2800" b="1" i="0" u="none" strike="noStrike" dirty="0">
                <a:solidFill>
                  <a:srgbClr val="252954"/>
                </a:solidFill>
                <a:effectLst/>
                <a:latin typeface="PT Sans" panose="020B0503020203020204" pitchFamily="34" charset="77"/>
              </a:rPr>
              <a:t>Résultats de Google en 2022</a:t>
            </a:r>
          </a:p>
          <a:p>
            <a:r>
              <a:rPr lang="fr-FR" sz="2800" b="1" i="0" u="none" strike="noStrike" dirty="0">
                <a:solidFill>
                  <a:srgbClr val="252954"/>
                </a:solidFill>
                <a:effectLst/>
                <a:latin typeface="PT Sans" panose="020B0503020203020204" pitchFamily="34" charset="77"/>
              </a:rPr>
              <a:t>Répartition des revenus par activités</a:t>
            </a:r>
            <a:r>
              <a:rPr lang="fr-FR" sz="2800" b="0" i="0" u="none" strike="noStrike" dirty="0">
                <a:solidFill>
                  <a:srgbClr val="0D0D0D"/>
                </a:solidFill>
                <a:effectLst/>
                <a:latin typeface="Söhne"/>
              </a:rPr>
              <a:t>:</a:t>
            </a:r>
          </a:p>
          <a:p>
            <a:pPr algn="l"/>
            <a:endParaRPr lang="fr-FR" b="0" i="0" u="none" strike="noStrike" dirty="0">
              <a:solidFill>
                <a:srgbClr val="0D0D0D"/>
              </a:solidFill>
              <a:effectLst/>
              <a:latin typeface="Söhne"/>
            </a:endParaRPr>
          </a:p>
        </p:txBody>
      </p:sp>
      <p:pic>
        <p:nvPicPr>
          <p:cNvPr id="3" name="Image 2" descr="Une image contenant logo, Police, Graphique, conception&#10;&#10;Description générée automatiquement">
            <a:extLst>
              <a:ext uri="{FF2B5EF4-FFF2-40B4-BE49-F238E27FC236}">
                <a16:creationId xmlns:a16="http://schemas.microsoft.com/office/drawing/2014/main" id="{9458EDBC-4E75-5BC7-5613-90B4DDA10000}"/>
              </a:ext>
            </a:extLst>
          </p:cNvPr>
          <p:cNvPicPr>
            <a:picLocks noChangeAspect="1"/>
          </p:cNvPicPr>
          <p:nvPr/>
        </p:nvPicPr>
        <p:blipFill>
          <a:blip r:embed="rId3"/>
          <a:stretch>
            <a:fillRect/>
          </a:stretch>
        </p:blipFill>
        <p:spPr>
          <a:xfrm>
            <a:off x="392723" y="4420379"/>
            <a:ext cx="4038600" cy="2019300"/>
          </a:xfrm>
          <a:prstGeom prst="rect">
            <a:avLst/>
          </a:prstGeom>
        </p:spPr>
      </p:pic>
      <p:pic>
        <p:nvPicPr>
          <p:cNvPr id="5" name="Image 4" descr="Une image contenant texte, cercle, capture d’écran, Police&#10;&#10;Description générée automatiquement">
            <a:extLst>
              <a:ext uri="{FF2B5EF4-FFF2-40B4-BE49-F238E27FC236}">
                <a16:creationId xmlns:a16="http://schemas.microsoft.com/office/drawing/2014/main" id="{2C591E81-3A89-4714-74F3-F4797FCCB0A1}"/>
              </a:ext>
            </a:extLst>
          </p:cNvPr>
          <p:cNvPicPr>
            <a:picLocks noChangeAspect="1"/>
          </p:cNvPicPr>
          <p:nvPr/>
        </p:nvPicPr>
        <p:blipFill>
          <a:blip r:embed="rId4"/>
          <a:stretch>
            <a:fillRect/>
          </a:stretch>
        </p:blipFill>
        <p:spPr>
          <a:xfrm>
            <a:off x="4824046" y="2008931"/>
            <a:ext cx="6490079" cy="4466767"/>
          </a:xfrm>
          <a:prstGeom prst="rect">
            <a:avLst/>
          </a:prstGeom>
        </p:spPr>
      </p:pic>
    </p:spTree>
    <p:extLst>
      <p:ext uri="{BB962C8B-B14F-4D97-AF65-F5344CB8AC3E}">
        <p14:creationId xmlns:p14="http://schemas.microsoft.com/office/powerpoint/2010/main" val="334523226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Focus Google </a:t>
            </a:r>
            <a:r>
              <a:rPr lang="fr-FR" sz="5400" dirty="0" err="1">
                <a:solidFill>
                  <a:schemeClr val="bg1"/>
                </a:solidFill>
              </a:rPr>
              <a:t>ad’s</a:t>
            </a:r>
            <a:r>
              <a:rPr lang="fr-FR" sz="5400" b="0" i="0" u="none" strike="noStrike" dirty="0">
                <a:solidFill>
                  <a:schemeClr val="bg1"/>
                </a:solidFill>
                <a:effectLst/>
              </a:rPr>
              <a:t> </a:t>
            </a:r>
            <a:br>
              <a:rPr lang="fr-FR" sz="5400" dirty="0">
                <a:solidFill>
                  <a:srgbClr val="FFFFFF"/>
                </a:solidFill>
              </a:rPr>
            </a:br>
            <a:r>
              <a:rPr lang="fr-FR" sz="5400" dirty="0">
                <a:solidFill>
                  <a:srgbClr val="FFFFFF"/>
                </a:solidFill>
              </a:rPr>
              <a:t>-------</a:t>
            </a:r>
            <a:br>
              <a:rPr lang="fr-FR" sz="5400" dirty="0">
                <a:solidFill>
                  <a:srgbClr val="FFFFFF"/>
                </a:solidFill>
              </a:rPr>
            </a:br>
            <a:endParaRPr lang="en-US" sz="2000" dirty="0">
              <a:solidFill>
                <a:srgbClr val="FFFFFF"/>
              </a:solidFill>
            </a:endParaRPr>
          </a:p>
        </p:txBody>
      </p:sp>
      <p:sp>
        <p:nvSpPr>
          <p:cNvPr id="13" name="ZoneTexte 12">
            <a:extLst>
              <a:ext uri="{FF2B5EF4-FFF2-40B4-BE49-F238E27FC236}">
                <a16:creationId xmlns:a16="http://schemas.microsoft.com/office/drawing/2014/main" id="{D875F20F-33B3-BD6A-BD42-B7EBEF651EB2}"/>
              </a:ext>
            </a:extLst>
          </p:cNvPr>
          <p:cNvSpPr txBox="1"/>
          <p:nvPr/>
        </p:nvSpPr>
        <p:spPr>
          <a:xfrm>
            <a:off x="5070465" y="382302"/>
            <a:ext cx="5556739" cy="954107"/>
          </a:xfrm>
          <a:prstGeom prst="rect">
            <a:avLst/>
          </a:prstGeom>
          <a:noFill/>
        </p:spPr>
        <p:txBody>
          <a:bodyPr wrap="square" rtlCol="0">
            <a:spAutoFit/>
          </a:bodyPr>
          <a:lstStyle/>
          <a:p>
            <a:r>
              <a:rPr lang="fr-FR" sz="2800" b="0" i="0" u="none" strike="noStrike" dirty="0">
                <a:solidFill>
                  <a:srgbClr val="0D0D0D"/>
                </a:solidFill>
                <a:effectLst/>
                <a:latin typeface="Söhne"/>
              </a:rPr>
              <a:t>Google gagne sa vie en vous faisant dépenser de l’argent :</a:t>
            </a:r>
          </a:p>
        </p:txBody>
      </p:sp>
      <p:pic>
        <p:nvPicPr>
          <p:cNvPr id="3" name="Image 2" descr="Une image contenant logo, Police, Graphique, conception&#10;&#10;Description générée automatiquement">
            <a:extLst>
              <a:ext uri="{FF2B5EF4-FFF2-40B4-BE49-F238E27FC236}">
                <a16:creationId xmlns:a16="http://schemas.microsoft.com/office/drawing/2014/main" id="{9458EDBC-4E75-5BC7-5613-90B4DDA10000}"/>
              </a:ext>
            </a:extLst>
          </p:cNvPr>
          <p:cNvPicPr>
            <a:picLocks noChangeAspect="1"/>
          </p:cNvPicPr>
          <p:nvPr/>
        </p:nvPicPr>
        <p:blipFill>
          <a:blip r:embed="rId3"/>
          <a:stretch>
            <a:fillRect/>
          </a:stretch>
        </p:blipFill>
        <p:spPr>
          <a:xfrm>
            <a:off x="392723" y="4420379"/>
            <a:ext cx="4038600" cy="2019300"/>
          </a:xfrm>
          <a:prstGeom prst="rect">
            <a:avLst/>
          </a:prstGeom>
        </p:spPr>
      </p:pic>
      <p:sp>
        <p:nvSpPr>
          <p:cNvPr id="2" name="ZoneTexte 1">
            <a:extLst>
              <a:ext uri="{FF2B5EF4-FFF2-40B4-BE49-F238E27FC236}">
                <a16:creationId xmlns:a16="http://schemas.microsoft.com/office/drawing/2014/main" id="{58656D7D-28BD-911E-D82E-6FF07D48A5C6}"/>
              </a:ext>
            </a:extLst>
          </p:cNvPr>
          <p:cNvSpPr txBox="1"/>
          <p:nvPr/>
        </p:nvSpPr>
        <p:spPr>
          <a:xfrm>
            <a:off x="5061673" y="1509359"/>
            <a:ext cx="6722950" cy="1200329"/>
          </a:xfrm>
          <a:prstGeom prst="rect">
            <a:avLst/>
          </a:prstGeom>
          <a:noFill/>
        </p:spPr>
        <p:txBody>
          <a:bodyPr wrap="square" rtlCol="0">
            <a:spAutoFit/>
          </a:bodyPr>
          <a:lstStyle/>
          <a:p>
            <a:r>
              <a:rPr lang="fr-FR" sz="2400" dirty="0">
                <a:solidFill>
                  <a:srgbClr val="FF0000"/>
                </a:solidFill>
              </a:rPr>
              <a:t>L’optimisation de vos campagnes est primordiale pour vous faire gagner de l’argent !</a:t>
            </a:r>
          </a:p>
          <a:p>
            <a:endParaRPr lang="fr-FR" sz="2400" b="0" i="0" u="none" strike="noStrike" dirty="0">
              <a:solidFill>
                <a:srgbClr val="0D0D0D"/>
              </a:solidFill>
              <a:effectLst/>
              <a:latin typeface="Söhne"/>
            </a:endParaRPr>
          </a:p>
        </p:txBody>
      </p:sp>
      <p:pic>
        <p:nvPicPr>
          <p:cNvPr id="7" name="Image 6" descr="Une image contenant texte, capture d’écran, cercle, Caractère coloré&#10;&#10;Description générée automatiquement">
            <a:extLst>
              <a:ext uri="{FF2B5EF4-FFF2-40B4-BE49-F238E27FC236}">
                <a16:creationId xmlns:a16="http://schemas.microsoft.com/office/drawing/2014/main" id="{DA0A7B5B-0068-5D87-8582-8C4AFC561585}"/>
              </a:ext>
            </a:extLst>
          </p:cNvPr>
          <p:cNvPicPr>
            <a:picLocks noChangeAspect="1"/>
          </p:cNvPicPr>
          <p:nvPr/>
        </p:nvPicPr>
        <p:blipFill>
          <a:blip r:embed="rId4"/>
          <a:stretch>
            <a:fillRect/>
          </a:stretch>
        </p:blipFill>
        <p:spPr>
          <a:xfrm>
            <a:off x="5920154" y="3049679"/>
            <a:ext cx="4970585" cy="3426019"/>
          </a:xfrm>
          <a:prstGeom prst="rect">
            <a:avLst/>
          </a:prstGeom>
        </p:spPr>
      </p:pic>
      <p:sp>
        <p:nvSpPr>
          <p:cNvPr id="10" name="ZoneTexte 9">
            <a:extLst>
              <a:ext uri="{FF2B5EF4-FFF2-40B4-BE49-F238E27FC236}">
                <a16:creationId xmlns:a16="http://schemas.microsoft.com/office/drawing/2014/main" id="{BBE0D4E7-789F-E4C0-2A4A-12535F027E8D}"/>
              </a:ext>
            </a:extLst>
          </p:cNvPr>
          <p:cNvSpPr txBox="1"/>
          <p:nvPr/>
        </p:nvSpPr>
        <p:spPr>
          <a:xfrm>
            <a:off x="9813680" y="2720502"/>
            <a:ext cx="2082312" cy="1200329"/>
          </a:xfrm>
          <a:prstGeom prst="rect">
            <a:avLst/>
          </a:prstGeom>
          <a:noFill/>
        </p:spPr>
        <p:txBody>
          <a:bodyPr wrap="square" rtlCol="0">
            <a:spAutoFit/>
          </a:bodyPr>
          <a:lstStyle/>
          <a:p>
            <a:r>
              <a:rPr lang="fr-FR" dirty="0"/>
              <a:t>Part de marché de Google en 2023 sur les moteurs de recherches</a:t>
            </a:r>
          </a:p>
        </p:txBody>
      </p:sp>
    </p:spTree>
    <p:extLst>
      <p:ext uri="{BB962C8B-B14F-4D97-AF65-F5344CB8AC3E}">
        <p14:creationId xmlns:p14="http://schemas.microsoft.com/office/powerpoint/2010/main" val="309131072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Focus Google </a:t>
            </a:r>
            <a:r>
              <a:rPr lang="fr-FR" sz="5400" dirty="0" err="1">
                <a:solidFill>
                  <a:schemeClr val="bg1"/>
                </a:solidFill>
              </a:rPr>
              <a:t>ad’s</a:t>
            </a:r>
            <a:r>
              <a:rPr lang="fr-FR" sz="5400" b="0" i="0" u="none" strike="noStrike" dirty="0">
                <a:solidFill>
                  <a:schemeClr val="bg1"/>
                </a:solidFill>
                <a:effectLst/>
              </a:rPr>
              <a:t> </a:t>
            </a:r>
            <a:br>
              <a:rPr lang="fr-FR" sz="5400" dirty="0">
                <a:solidFill>
                  <a:srgbClr val="FFFFFF"/>
                </a:solidFill>
              </a:rPr>
            </a:br>
            <a:r>
              <a:rPr lang="fr-FR" sz="5400" dirty="0">
                <a:solidFill>
                  <a:srgbClr val="FFFFFF"/>
                </a:solidFill>
              </a:rPr>
              <a:t>-------</a:t>
            </a:r>
            <a:br>
              <a:rPr lang="fr-FR" sz="5400" dirty="0">
                <a:solidFill>
                  <a:srgbClr val="FFFFFF"/>
                </a:solidFill>
              </a:rPr>
            </a:br>
            <a:endParaRPr lang="en-US" sz="2000" dirty="0">
              <a:solidFill>
                <a:srgbClr val="FFFFFF"/>
              </a:solidFill>
            </a:endParaRPr>
          </a:p>
        </p:txBody>
      </p:sp>
      <p:sp>
        <p:nvSpPr>
          <p:cNvPr id="13" name="ZoneTexte 12">
            <a:extLst>
              <a:ext uri="{FF2B5EF4-FFF2-40B4-BE49-F238E27FC236}">
                <a16:creationId xmlns:a16="http://schemas.microsoft.com/office/drawing/2014/main" id="{D875F20F-33B3-BD6A-BD42-B7EBEF651EB2}"/>
              </a:ext>
            </a:extLst>
          </p:cNvPr>
          <p:cNvSpPr txBox="1"/>
          <p:nvPr/>
        </p:nvSpPr>
        <p:spPr>
          <a:xfrm>
            <a:off x="4824046" y="457200"/>
            <a:ext cx="7239000" cy="5663089"/>
          </a:xfrm>
          <a:prstGeom prst="rect">
            <a:avLst/>
          </a:prstGeom>
          <a:noFill/>
        </p:spPr>
        <p:txBody>
          <a:bodyPr wrap="square" rtlCol="0">
            <a:spAutoFit/>
          </a:bodyPr>
          <a:lstStyle/>
          <a:p>
            <a:pPr algn="l"/>
            <a:r>
              <a:rPr lang="fr-FR" sz="2800" b="0" i="0" u="none" strike="noStrike" dirty="0">
                <a:solidFill>
                  <a:srgbClr val="0D0D0D"/>
                </a:solidFill>
                <a:effectLst/>
                <a:latin typeface="Söhne"/>
              </a:rPr>
              <a:t>Les bases d’une campagne Google </a:t>
            </a:r>
            <a:r>
              <a:rPr lang="fr-FR" sz="2800" b="0" i="0" u="none" strike="noStrike" dirty="0" err="1">
                <a:solidFill>
                  <a:srgbClr val="0D0D0D"/>
                </a:solidFill>
                <a:effectLst/>
                <a:latin typeface="Söhne"/>
              </a:rPr>
              <a:t>Ads</a:t>
            </a:r>
            <a:r>
              <a:rPr lang="fr-FR" sz="2800" b="0" i="0" u="none" strike="noStrike" dirty="0">
                <a:solidFill>
                  <a:srgbClr val="0D0D0D"/>
                </a:solidFill>
                <a:effectLst/>
                <a:latin typeface="Söhne"/>
              </a:rPr>
              <a:t> :</a:t>
            </a:r>
          </a:p>
          <a:p>
            <a:pPr algn="l"/>
            <a:endParaRPr lang="fr-FR" sz="2800" b="0" i="0" u="none" strike="noStrike" dirty="0">
              <a:solidFill>
                <a:srgbClr val="0D0D0D"/>
              </a:solidFill>
              <a:effectLst/>
              <a:latin typeface="Söhne"/>
            </a:endParaRPr>
          </a:p>
          <a:p>
            <a:pPr algn="l"/>
            <a:r>
              <a:rPr lang="fr-FR" b="1" i="0" u="none" strike="noStrike" dirty="0">
                <a:solidFill>
                  <a:srgbClr val="0D0D0D"/>
                </a:solidFill>
                <a:effectLst/>
                <a:latin typeface="Söhne"/>
              </a:rPr>
              <a:t>Configuration de la campagne :</a:t>
            </a:r>
            <a:endParaRPr lang="fr-FR" b="0" i="0" u="none" strike="noStrike" dirty="0">
              <a:solidFill>
                <a:srgbClr val="0D0D0D"/>
              </a:solidFill>
              <a:effectLst/>
              <a:latin typeface="Söhne"/>
            </a:endParaRPr>
          </a:p>
          <a:p>
            <a:pPr marL="742950" lvl="1" indent="-285750" algn="l">
              <a:buFont typeface="Arial" panose="020B0604020202020204" pitchFamily="34" charset="0"/>
              <a:buChar char="•"/>
            </a:pPr>
            <a:r>
              <a:rPr lang="fr-FR" b="0" i="0" u="none" strike="noStrike" dirty="0">
                <a:solidFill>
                  <a:srgbClr val="0D0D0D"/>
                </a:solidFill>
                <a:effectLst/>
                <a:latin typeface="Söhne"/>
              </a:rPr>
              <a:t>Après la création du compte, vous pouvez configurer votre première campagne publicitaire. Choisissez l'objectif de votre campagne, comme la génération de clics vers votre site web, les appels téléphoniques, les visites en magasin, etc.</a:t>
            </a:r>
          </a:p>
          <a:p>
            <a:pPr algn="l"/>
            <a:r>
              <a:rPr lang="fr-FR" b="1" i="0" u="none" strike="noStrike" dirty="0">
                <a:solidFill>
                  <a:srgbClr val="0D0D0D"/>
                </a:solidFill>
                <a:effectLst/>
                <a:latin typeface="Söhne"/>
              </a:rPr>
              <a:t>Sélection des types de campagnes :</a:t>
            </a:r>
            <a:endParaRPr lang="fr-FR" b="0" i="0" u="none" strike="noStrike" dirty="0">
              <a:solidFill>
                <a:srgbClr val="0D0D0D"/>
              </a:solidFill>
              <a:effectLst/>
              <a:latin typeface="Söhne"/>
            </a:endParaRPr>
          </a:p>
          <a:p>
            <a:pPr marL="742950" lvl="1" indent="-285750" algn="l">
              <a:buFont typeface="Arial" panose="020B0604020202020204" pitchFamily="34" charset="0"/>
              <a:buChar char="•"/>
            </a:pPr>
            <a:r>
              <a:rPr lang="fr-FR" b="0" i="0" u="none" strike="noStrike" dirty="0">
                <a:solidFill>
                  <a:srgbClr val="0D0D0D"/>
                </a:solidFill>
                <a:effectLst/>
                <a:latin typeface="Söhne"/>
              </a:rPr>
              <a:t>Google </a:t>
            </a:r>
            <a:r>
              <a:rPr lang="fr-FR" b="0" i="0" u="none" strike="noStrike" dirty="0" err="1">
                <a:solidFill>
                  <a:srgbClr val="0D0D0D"/>
                </a:solidFill>
                <a:effectLst/>
                <a:latin typeface="Söhne"/>
              </a:rPr>
              <a:t>Ads</a:t>
            </a:r>
            <a:r>
              <a:rPr lang="fr-FR" b="0" i="0" u="none" strike="noStrike" dirty="0">
                <a:solidFill>
                  <a:srgbClr val="0D0D0D"/>
                </a:solidFill>
                <a:effectLst/>
                <a:latin typeface="Söhne"/>
              </a:rPr>
              <a:t> propose plusieurs types de campagnes, notamment les campagnes de recherche, les campagnes display, les campagnes vidéo, les campagnes shopping, etc. Choisissez le type de campagne qui correspond le mieux à vos objectifs publicitaires.</a:t>
            </a:r>
          </a:p>
          <a:p>
            <a:r>
              <a:rPr lang="fr-FR" b="1" i="0" u="none" strike="noStrike" dirty="0">
                <a:solidFill>
                  <a:srgbClr val="0D0D0D"/>
                </a:solidFill>
                <a:effectLst/>
                <a:latin typeface="Söhne"/>
              </a:rPr>
              <a:t>Définition des paramètres de la campagne :</a:t>
            </a:r>
            <a:endParaRPr lang="fr-FR" b="0" i="0" u="none" strike="noStrike" dirty="0">
              <a:solidFill>
                <a:srgbClr val="0D0D0D"/>
              </a:solidFill>
              <a:effectLst/>
              <a:latin typeface="Söhne"/>
            </a:endParaRPr>
          </a:p>
          <a:p>
            <a:pPr marL="742950" lvl="1" indent="-285750" algn="l">
              <a:buFont typeface="Arial" panose="020B0604020202020204" pitchFamily="34" charset="0"/>
              <a:buChar char="•"/>
            </a:pPr>
            <a:r>
              <a:rPr lang="fr-FR" b="0" i="0" u="none" strike="noStrike" dirty="0">
                <a:solidFill>
                  <a:srgbClr val="0D0D0D"/>
                </a:solidFill>
                <a:effectLst/>
                <a:latin typeface="Söhne"/>
              </a:rPr>
              <a:t>Précisez le budget quotidien de votre campagne, la période de diffusion, la géolocalisation de votre public cible, etc.</a:t>
            </a:r>
          </a:p>
          <a:p>
            <a:pPr algn="l"/>
            <a:r>
              <a:rPr lang="fr-FR" b="1" i="0" u="none" strike="noStrike" dirty="0">
                <a:solidFill>
                  <a:srgbClr val="0D0D0D"/>
                </a:solidFill>
                <a:effectLst/>
                <a:latin typeface="Söhne"/>
              </a:rPr>
              <a:t>Choix des mots-clés :</a:t>
            </a:r>
            <a:endParaRPr lang="fr-FR" b="0" i="0" u="none" strike="noStrike" dirty="0">
              <a:solidFill>
                <a:srgbClr val="0D0D0D"/>
              </a:solidFill>
              <a:effectLst/>
              <a:latin typeface="Söhne"/>
            </a:endParaRPr>
          </a:p>
          <a:p>
            <a:pPr marL="742950" lvl="1" indent="-285750" algn="l">
              <a:buFont typeface="Arial" panose="020B0604020202020204" pitchFamily="34" charset="0"/>
              <a:buChar char="•"/>
            </a:pPr>
            <a:r>
              <a:rPr lang="fr-FR" b="0" i="0" u="none" strike="noStrike" dirty="0">
                <a:solidFill>
                  <a:srgbClr val="0D0D0D"/>
                </a:solidFill>
                <a:effectLst/>
                <a:latin typeface="Söhne"/>
              </a:rPr>
              <a:t>Pour les campagnes de recherche, sélectionnez des mots-clés pertinents pour votre activité. Votre annonce sera diffusée lorsque les utilisateurs rechercheront ces mots-clés sur Google.</a:t>
            </a:r>
          </a:p>
        </p:txBody>
      </p:sp>
      <p:pic>
        <p:nvPicPr>
          <p:cNvPr id="3" name="Image 2" descr="Une image contenant logo, Police, Graphique, conception&#10;&#10;Description générée automatiquement">
            <a:extLst>
              <a:ext uri="{FF2B5EF4-FFF2-40B4-BE49-F238E27FC236}">
                <a16:creationId xmlns:a16="http://schemas.microsoft.com/office/drawing/2014/main" id="{9458EDBC-4E75-5BC7-5613-90B4DDA10000}"/>
              </a:ext>
            </a:extLst>
          </p:cNvPr>
          <p:cNvPicPr>
            <a:picLocks noChangeAspect="1"/>
          </p:cNvPicPr>
          <p:nvPr/>
        </p:nvPicPr>
        <p:blipFill>
          <a:blip r:embed="rId3"/>
          <a:stretch>
            <a:fillRect/>
          </a:stretch>
        </p:blipFill>
        <p:spPr>
          <a:xfrm>
            <a:off x="392723" y="4420379"/>
            <a:ext cx="4038600" cy="2019300"/>
          </a:xfrm>
          <a:prstGeom prst="rect">
            <a:avLst/>
          </a:prstGeom>
        </p:spPr>
      </p:pic>
    </p:spTree>
    <p:extLst>
      <p:ext uri="{BB962C8B-B14F-4D97-AF65-F5344CB8AC3E}">
        <p14:creationId xmlns:p14="http://schemas.microsoft.com/office/powerpoint/2010/main" val="177980741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Focus Google </a:t>
            </a:r>
            <a:r>
              <a:rPr lang="fr-FR" sz="5400" dirty="0" err="1">
                <a:solidFill>
                  <a:schemeClr val="bg1"/>
                </a:solidFill>
              </a:rPr>
              <a:t>ad’s</a:t>
            </a:r>
            <a:r>
              <a:rPr lang="fr-FR" sz="5400" b="0" i="0" u="none" strike="noStrike" dirty="0">
                <a:solidFill>
                  <a:schemeClr val="bg1"/>
                </a:solidFill>
                <a:effectLst/>
              </a:rPr>
              <a:t> </a:t>
            </a:r>
            <a:br>
              <a:rPr lang="fr-FR" sz="5400" dirty="0">
                <a:solidFill>
                  <a:srgbClr val="FFFFFF"/>
                </a:solidFill>
              </a:rPr>
            </a:br>
            <a:r>
              <a:rPr lang="fr-FR" sz="5400" dirty="0">
                <a:solidFill>
                  <a:srgbClr val="FFFFFF"/>
                </a:solidFill>
              </a:rPr>
              <a:t>-------</a:t>
            </a:r>
            <a:br>
              <a:rPr lang="fr-FR" sz="5400" dirty="0">
                <a:solidFill>
                  <a:srgbClr val="FFFFFF"/>
                </a:solidFill>
              </a:rPr>
            </a:br>
            <a:endParaRPr lang="en-US" sz="2000" dirty="0">
              <a:solidFill>
                <a:srgbClr val="FFFFFF"/>
              </a:solidFill>
            </a:endParaRPr>
          </a:p>
        </p:txBody>
      </p:sp>
      <p:sp>
        <p:nvSpPr>
          <p:cNvPr id="13" name="ZoneTexte 12">
            <a:extLst>
              <a:ext uri="{FF2B5EF4-FFF2-40B4-BE49-F238E27FC236}">
                <a16:creationId xmlns:a16="http://schemas.microsoft.com/office/drawing/2014/main" id="{D875F20F-33B3-BD6A-BD42-B7EBEF651EB2}"/>
              </a:ext>
            </a:extLst>
          </p:cNvPr>
          <p:cNvSpPr txBox="1"/>
          <p:nvPr/>
        </p:nvSpPr>
        <p:spPr>
          <a:xfrm>
            <a:off x="4824046" y="457200"/>
            <a:ext cx="7239000" cy="4678204"/>
          </a:xfrm>
          <a:prstGeom prst="rect">
            <a:avLst/>
          </a:prstGeom>
          <a:noFill/>
        </p:spPr>
        <p:txBody>
          <a:bodyPr wrap="square" rtlCol="0">
            <a:spAutoFit/>
          </a:bodyPr>
          <a:lstStyle/>
          <a:p>
            <a:pPr algn="l"/>
            <a:r>
              <a:rPr lang="fr-FR" b="1" i="0" u="none" strike="noStrike" dirty="0">
                <a:solidFill>
                  <a:srgbClr val="0D0D0D"/>
                </a:solidFill>
                <a:effectLst/>
                <a:latin typeface="Söhne"/>
              </a:rPr>
              <a:t>Création d'annonces :</a:t>
            </a:r>
            <a:endParaRPr lang="fr-FR" b="0" i="0" u="none" strike="noStrike" dirty="0">
              <a:solidFill>
                <a:srgbClr val="0D0D0D"/>
              </a:solidFill>
              <a:effectLst/>
              <a:latin typeface="Söhne"/>
            </a:endParaRPr>
          </a:p>
          <a:p>
            <a:pPr marL="742950" lvl="1" indent="-285750" algn="l">
              <a:buFont typeface="Arial" panose="020B0604020202020204" pitchFamily="34" charset="0"/>
              <a:buChar char="•"/>
            </a:pPr>
            <a:r>
              <a:rPr lang="fr-FR" b="0" i="0" u="none" strike="noStrike" dirty="0">
                <a:solidFill>
                  <a:srgbClr val="0D0D0D"/>
                </a:solidFill>
                <a:effectLst/>
                <a:latin typeface="Söhne"/>
              </a:rPr>
              <a:t>Rédigez des annonces attractives qui incitent les utilisateurs à cliquer. Personnalisez le texte de l'annonce et ajoutez des extensions pour fournir des informations supplémentaires.</a:t>
            </a:r>
          </a:p>
          <a:p>
            <a:pPr marL="742950" lvl="1" indent="-285750" algn="l">
              <a:buFont typeface="Arial" panose="020B0604020202020204" pitchFamily="34" charset="0"/>
              <a:buChar char="•"/>
            </a:pPr>
            <a:r>
              <a:rPr lang="fr-FR" b="0" i="0" u="none" strike="noStrike" dirty="0">
                <a:solidFill>
                  <a:srgbClr val="0D0D0D"/>
                </a:solidFill>
                <a:effectLst/>
                <a:latin typeface="Söhne"/>
              </a:rPr>
              <a:t>Configurez le suivi des conversions pour mesurer l'efficacité de vos annonces. Cela vous permettra de comprendre quelles annonces génèrent des actions souhaitées, telles que des ventes ou des formulaires remplis.</a:t>
            </a:r>
          </a:p>
          <a:p>
            <a:pPr algn="l"/>
            <a:r>
              <a:rPr lang="fr-FR" b="1" i="0" u="none" strike="noStrike" dirty="0">
                <a:solidFill>
                  <a:srgbClr val="0D0D0D"/>
                </a:solidFill>
                <a:effectLst/>
                <a:latin typeface="Söhne"/>
              </a:rPr>
              <a:t>Analyse des rapports :</a:t>
            </a:r>
            <a:endParaRPr lang="fr-FR" b="0" i="0" u="none" strike="noStrike" dirty="0">
              <a:solidFill>
                <a:srgbClr val="0D0D0D"/>
              </a:solidFill>
              <a:effectLst/>
              <a:latin typeface="Söhne"/>
            </a:endParaRPr>
          </a:p>
          <a:p>
            <a:pPr marL="742950" lvl="1" indent="-285750" algn="l">
              <a:buFont typeface="Arial" panose="020B0604020202020204" pitchFamily="34" charset="0"/>
              <a:buChar char="•"/>
            </a:pPr>
            <a:r>
              <a:rPr lang="fr-FR" b="0" i="0" u="none" strike="noStrike" dirty="0">
                <a:solidFill>
                  <a:srgbClr val="0D0D0D"/>
                </a:solidFill>
                <a:effectLst/>
                <a:latin typeface="Söhne"/>
              </a:rPr>
              <a:t>Utilisez les rapports de performances pour évaluer l'efficacité de votre campagne. Identifiez les tendances, les points forts et les faiblesses pour affiner votre stratégie publicitaire.</a:t>
            </a:r>
          </a:p>
          <a:p>
            <a:pPr marL="742950" lvl="1" indent="-285750">
              <a:buFont typeface="Arial" panose="020B0604020202020204" pitchFamily="34" charset="0"/>
              <a:buChar char="•"/>
            </a:pPr>
            <a:r>
              <a:rPr lang="fr-FR" b="0" i="0" u="none" strike="noStrike" dirty="0">
                <a:solidFill>
                  <a:srgbClr val="0D0D0D"/>
                </a:solidFill>
                <a:effectLst/>
                <a:latin typeface="Söhne"/>
              </a:rPr>
              <a:t>En utilisant Google </a:t>
            </a:r>
            <a:r>
              <a:rPr lang="fr-FR" b="0" i="0" u="none" strike="noStrike" dirty="0" err="1">
                <a:solidFill>
                  <a:srgbClr val="0D0D0D"/>
                </a:solidFill>
                <a:effectLst/>
                <a:latin typeface="Söhne"/>
              </a:rPr>
              <a:t>Ads</a:t>
            </a:r>
            <a:r>
              <a:rPr lang="fr-FR" b="0" i="0" u="none" strike="noStrike" dirty="0">
                <a:solidFill>
                  <a:srgbClr val="0D0D0D"/>
                </a:solidFill>
                <a:effectLst/>
                <a:latin typeface="Söhne"/>
              </a:rPr>
              <a:t> de manière stratégique, les entreprises peuvent atteindre leur public cible de manière plus précise et augmenter leur visibilité en ligne.</a:t>
            </a:r>
          </a:p>
          <a:p>
            <a:pPr algn="l"/>
            <a:endParaRPr lang="fr-FR" sz="2800" b="0" i="0" u="none" strike="noStrike" dirty="0">
              <a:solidFill>
                <a:srgbClr val="0D0D0D"/>
              </a:solidFill>
              <a:effectLst/>
              <a:latin typeface="Söhne"/>
            </a:endParaRPr>
          </a:p>
        </p:txBody>
      </p:sp>
      <p:pic>
        <p:nvPicPr>
          <p:cNvPr id="3" name="Image 2" descr="Une image contenant logo, Police, Graphique, conception&#10;&#10;Description générée automatiquement">
            <a:extLst>
              <a:ext uri="{FF2B5EF4-FFF2-40B4-BE49-F238E27FC236}">
                <a16:creationId xmlns:a16="http://schemas.microsoft.com/office/drawing/2014/main" id="{9458EDBC-4E75-5BC7-5613-90B4DDA10000}"/>
              </a:ext>
            </a:extLst>
          </p:cNvPr>
          <p:cNvPicPr>
            <a:picLocks noChangeAspect="1"/>
          </p:cNvPicPr>
          <p:nvPr/>
        </p:nvPicPr>
        <p:blipFill>
          <a:blip r:embed="rId3"/>
          <a:stretch>
            <a:fillRect/>
          </a:stretch>
        </p:blipFill>
        <p:spPr>
          <a:xfrm>
            <a:off x="392723" y="4420379"/>
            <a:ext cx="4038600" cy="2019300"/>
          </a:xfrm>
          <a:prstGeom prst="rect">
            <a:avLst/>
          </a:prstGeom>
        </p:spPr>
      </p:pic>
    </p:spTree>
    <p:extLst>
      <p:ext uri="{BB962C8B-B14F-4D97-AF65-F5344CB8AC3E}">
        <p14:creationId xmlns:p14="http://schemas.microsoft.com/office/powerpoint/2010/main" val="234160939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Focus Google </a:t>
            </a:r>
            <a:r>
              <a:rPr lang="fr-FR" sz="5400" dirty="0" err="1">
                <a:solidFill>
                  <a:schemeClr val="bg1"/>
                </a:solidFill>
              </a:rPr>
              <a:t>ad’s</a:t>
            </a:r>
            <a:r>
              <a:rPr lang="fr-FR" sz="5400" b="0" i="0" u="none" strike="noStrike" dirty="0">
                <a:solidFill>
                  <a:schemeClr val="bg1"/>
                </a:solidFill>
                <a:effectLst/>
              </a:rPr>
              <a:t> </a:t>
            </a:r>
            <a:br>
              <a:rPr lang="fr-FR" sz="5400" dirty="0">
                <a:solidFill>
                  <a:srgbClr val="FFFFFF"/>
                </a:solidFill>
              </a:rPr>
            </a:br>
            <a:r>
              <a:rPr lang="fr-FR" sz="5400" dirty="0">
                <a:solidFill>
                  <a:srgbClr val="FFFFFF"/>
                </a:solidFill>
              </a:rPr>
              <a:t>-------</a:t>
            </a:r>
            <a:br>
              <a:rPr lang="fr-FR" sz="5400" dirty="0">
                <a:solidFill>
                  <a:srgbClr val="FFFFFF"/>
                </a:solidFill>
              </a:rPr>
            </a:br>
            <a:endParaRPr lang="en-US" sz="2000" dirty="0">
              <a:solidFill>
                <a:srgbClr val="FFFFFF"/>
              </a:solidFill>
            </a:endParaRPr>
          </a:p>
        </p:txBody>
      </p:sp>
      <p:sp>
        <p:nvSpPr>
          <p:cNvPr id="13" name="ZoneTexte 12">
            <a:extLst>
              <a:ext uri="{FF2B5EF4-FFF2-40B4-BE49-F238E27FC236}">
                <a16:creationId xmlns:a16="http://schemas.microsoft.com/office/drawing/2014/main" id="{D875F20F-33B3-BD6A-BD42-B7EBEF651EB2}"/>
              </a:ext>
            </a:extLst>
          </p:cNvPr>
          <p:cNvSpPr txBox="1"/>
          <p:nvPr/>
        </p:nvSpPr>
        <p:spPr>
          <a:xfrm>
            <a:off x="4824046" y="457200"/>
            <a:ext cx="7239000" cy="523220"/>
          </a:xfrm>
          <a:prstGeom prst="rect">
            <a:avLst/>
          </a:prstGeom>
          <a:noFill/>
        </p:spPr>
        <p:txBody>
          <a:bodyPr wrap="square" rtlCol="0">
            <a:spAutoFit/>
          </a:bodyPr>
          <a:lstStyle/>
          <a:p>
            <a:pPr algn="ctr"/>
            <a:r>
              <a:rPr lang="fr-FR" sz="2800" b="0" i="0" u="none" strike="noStrike" dirty="0">
                <a:solidFill>
                  <a:srgbClr val="0D0D0D"/>
                </a:solidFill>
                <a:effectLst/>
                <a:latin typeface="Söhne"/>
              </a:rPr>
              <a:t>campagnes</a:t>
            </a:r>
          </a:p>
        </p:txBody>
      </p:sp>
      <p:pic>
        <p:nvPicPr>
          <p:cNvPr id="3" name="Image 2" descr="Une image contenant logo, Police, Graphique, conception&#10;&#10;Description générée automatiquement">
            <a:extLst>
              <a:ext uri="{FF2B5EF4-FFF2-40B4-BE49-F238E27FC236}">
                <a16:creationId xmlns:a16="http://schemas.microsoft.com/office/drawing/2014/main" id="{9458EDBC-4E75-5BC7-5613-90B4DDA10000}"/>
              </a:ext>
            </a:extLst>
          </p:cNvPr>
          <p:cNvPicPr>
            <a:picLocks noChangeAspect="1"/>
          </p:cNvPicPr>
          <p:nvPr/>
        </p:nvPicPr>
        <p:blipFill>
          <a:blip r:embed="rId3"/>
          <a:stretch>
            <a:fillRect/>
          </a:stretch>
        </p:blipFill>
        <p:spPr>
          <a:xfrm>
            <a:off x="392723" y="4420379"/>
            <a:ext cx="4038600" cy="2019300"/>
          </a:xfrm>
          <a:prstGeom prst="rect">
            <a:avLst/>
          </a:prstGeom>
        </p:spPr>
      </p:pic>
      <p:pic>
        <p:nvPicPr>
          <p:cNvPr id="2" name="Image 1">
            <a:extLst>
              <a:ext uri="{FF2B5EF4-FFF2-40B4-BE49-F238E27FC236}">
                <a16:creationId xmlns:a16="http://schemas.microsoft.com/office/drawing/2014/main" id="{0E7FDE18-67F0-4085-7413-7E9838766C1B}"/>
              </a:ext>
            </a:extLst>
          </p:cNvPr>
          <p:cNvPicPr>
            <a:picLocks noChangeAspect="1"/>
          </p:cNvPicPr>
          <p:nvPr/>
        </p:nvPicPr>
        <p:blipFill>
          <a:blip r:embed="rId4"/>
          <a:stretch>
            <a:fillRect/>
          </a:stretch>
        </p:blipFill>
        <p:spPr>
          <a:xfrm>
            <a:off x="4674694" y="1688306"/>
            <a:ext cx="7537704" cy="4371975"/>
          </a:xfrm>
          <a:prstGeom prst="rect">
            <a:avLst/>
          </a:prstGeom>
        </p:spPr>
      </p:pic>
    </p:spTree>
    <p:extLst>
      <p:ext uri="{BB962C8B-B14F-4D97-AF65-F5344CB8AC3E}">
        <p14:creationId xmlns:p14="http://schemas.microsoft.com/office/powerpoint/2010/main" val="61345136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b="0" i="0" u="none" strike="noStrike" dirty="0">
                <a:solidFill>
                  <a:schemeClr val="bg1"/>
                </a:solidFill>
                <a:effectLst/>
              </a:rPr>
              <a:t>canaux de communication principaux pour faire connaitre son activité </a:t>
            </a:r>
            <a:br>
              <a:rPr lang="fr-FR" sz="5400" dirty="0">
                <a:solidFill>
                  <a:srgbClr val="FFFFFF"/>
                </a:solidFill>
              </a:rPr>
            </a:br>
            <a:r>
              <a:rPr lang="fr-FR" sz="5400" dirty="0">
                <a:solidFill>
                  <a:srgbClr val="FFFFFF"/>
                </a:solidFill>
              </a:rPr>
              <a:t>-------</a:t>
            </a:r>
            <a:br>
              <a:rPr lang="fr-FR" sz="5400" dirty="0">
                <a:solidFill>
                  <a:srgbClr val="FFFFFF"/>
                </a:solidFill>
              </a:rPr>
            </a:br>
            <a:r>
              <a:rPr lang="fr-FR" sz="2000" dirty="0">
                <a:solidFill>
                  <a:srgbClr val="FFFFFF"/>
                </a:solidFill>
              </a:rPr>
              <a:t>C’est à vous de jouet   </a:t>
            </a:r>
            <a:endParaRPr lang="en-US" sz="2000" dirty="0">
              <a:solidFill>
                <a:srgbClr val="FFFFFF"/>
              </a:solidFill>
            </a:endParaRPr>
          </a:p>
        </p:txBody>
      </p:sp>
      <p:pic>
        <p:nvPicPr>
          <p:cNvPr id="3" name="Image 2" descr="Une image contenant texte, capture d’écran, nombre, logiciel&#10;&#10;Description générée automatiquement">
            <a:extLst>
              <a:ext uri="{FF2B5EF4-FFF2-40B4-BE49-F238E27FC236}">
                <a16:creationId xmlns:a16="http://schemas.microsoft.com/office/drawing/2014/main" id="{FC3992D0-F48C-6F87-AC1B-1D6FC667081E}"/>
              </a:ext>
            </a:extLst>
          </p:cNvPr>
          <p:cNvPicPr>
            <a:picLocks noChangeAspect="1"/>
          </p:cNvPicPr>
          <p:nvPr/>
        </p:nvPicPr>
        <p:blipFill>
          <a:blip r:embed="rId3"/>
          <a:stretch>
            <a:fillRect/>
          </a:stretch>
        </p:blipFill>
        <p:spPr>
          <a:xfrm>
            <a:off x="4747964" y="804333"/>
            <a:ext cx="7350368" cy="4286642"/>
          </a:xfrm>
          <a:prstGeom prst="rect">
            <a:avLst/>
          </a:prstGeom>
        </p:spPr>
      </p:pic>
    </p:spTree>
    <p:extLst>
      <p:ext uri="{BB962C8B-B14F-4D97-AF65-F5344CB8AC3E}">
        <p14:creationId xmlns:p14="http://schemas.microsoft.com/office/powerpoint/2010/main" val="425388585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Comment répondre à un appel d’offres</a:t>
            </a:r>
            <a:br>
              <a:rPr lang="fr-FR" sz="5400" dirty="0">
                <a:solidFill>
                  <a:srgbClr val="FFFFFF"/>
                </a:solidFill>
              </a:rPr>
            </a:br>
            <a:r>
              <a:rPr lang="fr-FR" sz="5400" dirty="0">
                <a:solidFill>
                  <a:srgbClr val="FFFFFF"/>
                </a:solidFill>
              </a:rPr>
              <a:t>-------</a:t>
            </a:r>
            <a:br>
              <a:rPr lang="fr-FR" sz="5400" dirty="0">
                <a:solidFill>
                  <a:srgbClr val="FFFFFF"/>
                </a:solidFill>
              </a:rPr>
            </a:br>
            <a:r>
              <a:rPr lang="fr-FR" sz="2000" dirty="0">
                <a:solidFill>
                  <a:srgbClr val="FFFFFF"/>
                </a:solidFill>
              </a:rPr>
              <a:t>PRINCIPES </a:t>
            </a:r>
            <a:endParaRPr lang="en-US" sz="2000" dirty="0">
              <a:solidFill>
                <a:srgbClr val="FFFFFF"/>
              </a:solidFill>
            </a:endParaRPr>
          </a:p>
        </p:txBody>
      </p:sp>
      <p:sp>
        <p:nvSpPr>
          <p:cNvPr id="4" name="ZoneTexte 3">
            <a:extLst>
              <a:ext uri="{FF2B5EF4-FFF2-40B4-BE49-F238E27FC236}">
                <a16:creationId xmlns:a16="http://schemas.microsoft.com/office/drawing/2014/main" id="{5F2EC3AB-81E5-223A-C792-9FED970300BF}"/>
              </a:ext>
            </a:extLst>
          </p:cNvPr>
          <p:cNvSpPr txBox="1"/>
          <p:nvPr/>
        </p:nvSpPr>
        <p:spPr>
          <a:xfrm>
            <a:off x="5056493" y="530277"/>
            <a:ext cx="6733309" cy="1231106"/>
          </a:xfrm>
          <a:prstGeom prst="rect">
            <a:avLst/>
          </a:prstGeom>
          <a:noFill/>
        </p:spPr>
        <p:txBody>
          <a:bodyPr wrap="square" rtlCol="0">
            <a:spAutoFit/>
          </a:bodyPr>
          <a:lstStyle/>
          <a:p>
            <a:pPr algn="ctr"/>
            <a:r>
              <a:rPr lang="fr-FR" sz="2800" dirty="0"/>
              <a:t>Qu’est-ce qu’un marché publics ? </a:t>
            </a:r>
          </a:p>
          <a:p>
            <a:pPr algn="ctr"/>
            <a:r>
              <a:rPr lang="fr-FR" sz="2800" dirty="0"/>
              <a:t>--- </a:t>
            </a:r>
          </a:p>
          <a:p>
            <a:pPr algn="ctr"/>
            <a:endParaRPr lang="fr-FR" dirty="0"/>
          </a:p>
        </p:txBody>
      </p:sp>
      <p:sp>
        <p:nvSpPr>
          <p:cNvPr id="6" name="ZoneTexte 5">
            <a:extLst>
              <a:ext uri="{FF2B5EF4-FFF2-40B4-BE49-F238E27FC236}">
                <a16:creationId xmlns:a16="http://schemas.microsoft.com/office/drawing/2014/main" id="{73992B17-C8A2-6F16-A7F4-DCA1EC998AA8}"/>
              </a:ext>
            </a:extLst>
          </p:cNvPr>
          <p:cNvSpPr txBox="1"/>
          <p:nvPr/>
        </p:nvSpPr>
        <p:spPr>
          <a:xfrm>
            <a:off x="5167884" y="1797784"/>
            <a:ext cx="6510528" cy="1631216"/>
          </a:xfrm>
          <a:prstGeom prst="rect">
            <a:avLst/>
          </a:prstGeom>
          <a:noFill/>
        </p:spPr>
        <p:txBody>
          <a:bodyPr wrap="square" rtlCol="0">
            <a:spAutoFit/>
          </a:bodyPr>
          <a:lstStyle/>
          <a:p>
            <a:pPr algn="ctr"/>
            <a:r>
              <a:rPr lang="fr-FR" sz="2000" dirty="0"/>
              <a:t>C’est un contrat conclu par un ou plusieurs</a:t>
            </a:r>
            <a:r>
              <a:rPr lang="fr-FR" sz="2000" b="1" u="sng" dirty="0">
                <a:solidFill>
                  <a:schemeClr val="accent5"/>
                </a:solidFill>
              </a:rPr>
              <a:t> acheteurs </a:t>
            </a:r>
            <a:r>
              <a:rPr lang="fr-FR" sz="2000" dirty="0"/>
              <a:t>soumis au CCP (code commande publique )avec </a:t>
            </a:r>
            <a:r>
              <a:rPr lang="fr-FR" sz="2000" b="1" dirty="0">
                <a:solidFill>
                  <a:schemeClr val="accent5"/>
                </a:solidFill>
              </a:rPr>
              <a:t>un ou plusieurs opérateurs</a:t>
            </a:r>
            <a:r>
              <a:rPr lang="fr-FR" sz="2000" b="1" dirty="0"/>
              <a:t> é</a:t>
            </a:r>
            <a:r>
              <a:rPr lang="fr-FR" sz="2000" dirty="0"/>
              <a:t>conomiques (groupement ou sous-traitant) , pour </a:t>
            </a:r>
            <a:r>
              <a:rPr lang="fr-FR" sz="2000" b="1" u="sng" dirty="0">
                <a:solidFill>
                  <a:schemeClr val="accent5"/>
                </a:solidFill>
              </a:rPr>
              <a:t>répondre à leurs besoins </a:t>
            </a:r>
            <a:r>
              <a:rPr lang="fr-FR" sz="2000" dirty="0"/>
              <a:t>en matière de travaux, de fourniture ou de services, en contrepartie d’un prix. </a:t>
            </a:r>
          </a:p>
        </p:txBody>
      </p:sp>
      <p:sp>
        <p:nvSpPr>
          <p:cNvPr id="7" name="AutoShape 4" descr="MarchésOnline">
            <a:extLst>
              <a:ext uri="{FF2B5EF4-FFF2-40B4-BE49-F238E27FC236}">
                <a16:creationId xmlns:a16="http://schemas.microsoft.com/office/drawing/2014/main" id="{5777B306-42E6-2F82-47E3-23BF3FBDFD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descr="Une image contenant dessin, croquis, Dessin au trait, clipart&#10;&#10;Description générée automatiquement">
            <a:extLst>
              <a:ext uri="{FF2B5EF4-FFF2-40B4-BE49-F238E27FC236}">
                <a16:creationId xmlns:a16="http://schemas.microsoft.com/office/drawing/2014/main" id="{0E38607C-7DB1-DF2A-62C1-FE424636CD52}"/>
              </a:ext>
            </a:extLst>
          </p:cNvPr>
          <p:cNvPicPr>
            <a:picLocks noChangeAspect="1"/>
          </p:cNvPicPr>
          <p:nvPr/>
        </p:nvPicPr>
        <p:blipFill>
          <a:blip r:embed="rId3"/>
          <a:stretch>
            <a:fillRect/>
          </a:stretch>
        </p:blipFill>
        <p:spPr>
          <a:xfrm>
            <a:off x="5292090" y="3789680"/>
            <a:ext cx="6262116" cy="2447264"/>
          </a:xfrm>
          <a:prstGeom prst="rect">
            <a:avLst/>
          </a:prstGeom>
        </p:spPr>
      </p:pic>
    </p:spTree>
    <p:extLst>
      <p:ext uri="{BB962C8B-B14F-4D97-AF65-F5344CB8AC3E}">
        <p14:creationId xmlns:p14="http://schemas.microsoft.com/office/powerpoint/2010/main" val="137289351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Comment répondre à un appel d’offres</a:t>
            </a:r>
            <a:br>
              <a:rPr lang="fr-FR" sz="5400" dirty="0">
                <a:solidFill>
                  <a:srgbClr val="FFFFFF"/>
                </a:solidFill>
              </a:rPr>
            </a:br>
            <a:r>
              <a:rPr lang="fr-FR" sz="5400" dirty="0">
                <a:solidFill>
                  <a:srgbClr val="FFFFFF"/>
                </a:solidFill>
              </a:rPr>
              <a:t>-------</a:t>
            </a:r>
            <a:br>
              <a:rPr lang="fr-FR" sz="5400" dirty="0">
                <a:solidFill>
                  <a:srgbClr val="FFFFFF"/>
                </a:solidFill>
              </a:rPr>
            </a:br>
            <a:r>
              <a:rPr lang="fr-FR" sz="2000" dirty="0">
                <a:solidFill>
                  <a:srgbClr val="FFFFFF"/>
                </a:solidFill>
              </a:rPr>
              <a:t>PRINCIPES </a:t>
            </a:r>
            <a:endParaRPr lang="en-US" sz="2000" dirty="0">
              <a:solidFill>
                <a:srgbClr val="FFFFFF"/>
              </a:solidFill>
            </a:endParaRPr>
          </a:p>
        </p:txBody>
      </p:sp>
      <p:sp>
        <p:nvSpPr>
          <p:cNvPr id="4" name="ZoneTexte 3">
            <a:extLst>
              <a:ext uri="{FF2B5EF4-FFF2-40B4-BE49-F238E27FC236}">
                <a16:creationId xmlns:a16="http://schemas.microsoft.com/office/drawing/2014/main" id="{5F2EC3AB-81E5-223A-C792-9FED970300BF}"/>
              </a:ext>
            </a:extLst>
          </p:cNvPr>
          <p:cNvSpPr txBox="1"/>
          <p:nvPr/>
        </p:nvSpPr>
        <p:spPr>
          <a:xfrm>
            <a:off x="5056493" y="530277"/>
            <a:ext cx="6733309" cy="1231106"/>
          </a:xfrm>
          <a:prstGeom prst="rect">
            <a:avLst/>
          </a:prstGeom>
          <a:noFill/>
        </p:spPr>
        <p:txBody>
          <a:bodyPr wrap="square" rtlCol="0">
            <a:spAutoFit/>
          </a:bodyPr>
          <a:lstStyle/>
          <a:p>
            <a:pPr algn="ctr"/>
            <a:r>
              <a:rPr lang="fr-FR" sz="2800" dirty="0"/>
              <a:t>Grands principes des marchés publics ? </a:t>
            </a:r>
          </a:p>
          <a:p>
            <a:pPr algn="ctr"/>
            <a:r>
              <a:rPr lang="fr-FR" sz="2800" dirty="0"/>
              <a:t>--- </a:t>
            </a:r>
          </a:p>
          <a:p>
            <a:pPr algn="ctr"/>
            <a:endParaRPr lang="fr-FR" dirty="0"/>
          </a:p>
        </p:txBody>
      </p:sp>
      <p:sp>
        <p:nvSpPr>
          <p:cNvPr id="6" name="ZoneTexte 5">
            <a:extLst>
              <a:ext uri="{FF2B5EF4-FFF2-40B4-BE49-F238E27FC236}">
                <a16:creationId xmlns:a16="http://schemas.microsoft.com/office/drawing/2014/main" id="{73992B17-C8A2-6F16-A7F4-DCA1EC998AA8}"/>
              </a:ext>
            </a:extLst>
          </p:cNvPr>
          <p:cNvSpPr txBox="1"/>
          <p:nvPr/>
        </p:nvSpPr>
        <p:spPr>
          <a:xfrm>
            <a:off x="4935651" y="2613392"/>
            <a:ext cx="6510528" cy="2308324"/>
          </a:xfrm>
          <a:prstGeom prst="rect">
            <a:avLst/>
          </a:prstGeom>
          <a:noFill/>
        </p:spPr>
        <p:txBody>
          <a:bodyPr wrap="square" rtlCol="0">
            <a:spAutoFit/>
          </a:bodyPr>
          <a:lstStyle/>
          <a:p>
            <a:pPr marL="342900" indent="-342900" algn="ctr">
              <a:buFont typeface="Wingdings" pitchFamily="2" charset="2"/>
              <a:buChar char="Ø"/>
            </a:pPr>
            <a:r>
              <a:rPr lang="fr-FR" sz="2400" b="1" dirty="0"/>
              <a:t>Egalité de traitement des candidats</a:t>
            </a:r>
          </a:p>
          <a:p>
            <a:pPr marL="342900" indent="-342900" algn="ctr">
              <a:buFont typeface="Wingdings" pitchFamily="2" charset="2"/>
              <a:buChar char="Ø"/>
            </a:pPr>
            <a:endParaRPr lang="fr-FR" sz="2400" b="1" dirty="0"/>
          </a:p>
          <a:p>
            <a:pPr marL="342900" indent="-342900" algn="ctr">
              <a:buFont typeface="Wingdings" pitchFamily="2" charset="2"/>
              <a:buChar char="Ø"/>
            </a:pPr>
            <a:r>
              <a:rPr lang="fr-FR" sz="2400" b="1" dirty="0"/>
              <a:t>Liberté d’accès à la commande publique</a:t>
            </a:r>
          </a:p>
          <a:p>
            <a:pPr marL="342900" indent="-342900" algn="ctr">
              <a:buFont typeface="Wingdings" pitchFamily="2" charset="2"/>
              <a:buChar char="Ø"/>
            </a:pPr>
            <a:endParaRPr lang="fr-FR" sz="2400" b="1" dirty="0"/>
          </a:p>
          <a:p>
            <a:pPr marL="342900" indent="-342900" algn="ctr">
              <a:buFont typeface="Wingdings" pitchFamily="2" charset="2"/>
              <a:buChar char="Ø"/>
            </a:pPr>
            <a:r>
              <a:rPr lang="fr-FR" sz="2400" b="1" dirty="0"/>
              <a:t>Transparence des procédures ( évaluation, notation, attribution )</a:t>
            </a:r>
          </a:p>
        </p:txBody>
      </p:sp>
      <p:sp>
        <p:nvSpPr>
          <p:cNvPr id="7" name="AutoShape 4" descr="MarchésOnline">
            <a:extLst>
              <a:ext uri="{FF2B5EF4-FFF2-40B4-BE49-F238E27FC236}">
                <a16:creationId xmlns:a16="http://schemas.microsoft.com/office/drawing/2014/main" id="{5777B306-42E6-2F82-47E3-23BF3FBDFD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Image 2">
            <a:extLst>
              <a:ext uri="{FF2B5EF4-FFF2-40B4-BE49-F238E27FC236}">
                <a16:creationId xmlns:a16="http://schemas.microsoft.com/office/drawing/2014/main" id="{436E3088-5923-CF44-A9CB-D51A43DDE71E}"/>
              </a:ext>
            </a:extLst>
          </p:cNvPr>
          <p:cNvPicPr>
            <a:picLocks noChangeAspect="1"/>
          </p:cNvPicPr>
          <p:nvPr/>
        </p:nvPicPr>
        <p:blipFill>
          <a:blip r:embed="rId3"/>
          <a:stretch>
            <a:fillRect/>
          </a:stretch>
        </p:blipFill>
        <p:spPr>
          <a:xfrm>
            <a:off x="10664952" y="5551128"/>
            <a:ext cx="1005078" cy="1005078"/>
          </a:xfrm>
          <a:prstGeom prst="rect">
            <a:avLst/>
          </a:prstGeom>
        </p:spPr>
      </p:pic>
    </p:spTree>
    <p:extLst>
      <p:ext uri="{BB962C8B-B14F-4D97-AF65-F5344CB8AC3E}">
        <p14:creationId xmlns:p14="http://schemas.microsoft.com/office/powerpoint/2010/main" val="331868829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Comment répondre à un appel d’offres</a:t>
            </a:r>
            <a:br>
              <a:rPr lang="fr-FR" sz="5400" dirty="0">
                <a:solidFill>
                  <a:srgbClr val="FFFFFF"/>
                </a:solidFill>
              </a:rPr>
            </a:br>
            <a:r>
              <a:rPr lang="fr-FR" sz="5400" dirty="0">
                <a:solidFill>
                  <a:srgbClr val="FFFFFF"/>
                </a:solidFill>
              </a:rPr>
              <a:t>-------</a:t>
            </a:r>
            <a:br>
              <a:rPr lang="fr-FR" sz="5400" dirty="0">
                <a:solidFill>
                  <a:srgbClr val="FFFFFF"/>
                </a:solidFill>
              </a:rPr>
            </a:br>
            <a:r>
              <a:rPr lang="fr-FR" sz="2000" dirty="0">
                <a:solidFill>
                  <a:srgbClr val="FFFFFF"/>
                </a:solidFill>
              </a:rPr>
              <a:t>Les </a:t>
            </a:r>
            <a:r>
              <a:rPr lang="fr-FR" sz="2000" dirty="0" err="1">
                <a:solidFill>
                  <a:srgbClr val="FFFFFF"/>
                </a:solidFill>
              </a:rPr>
              <a:t>etapes</a:t>
            </a:r>
            <a:r>
              <a:rPr lang="fr-FR" sz="2000" dirty="0">
                <a:solidFill>
                  <a:srgbClr val="FFFFFF"/>
                </a:solidFill>
              </a:rPr>
              <a:t> </a:t>
            </a:r>
            <a:endParaRPr lang="en-US" sz="2000" dirty="0">
              <a:solidFill>
                <a:srgbClr val="FFFFFF"/>
              </a:solidFill>
            </a:endParaRPr>
          </a:p>
        </p:txBody>
      </p:sp>
      <p:sp>
        <p:nvSpPr>
          <p:cNvPr id="7" name="AutoShape 4" descr="MarchésOnline">
            <a:extLst>
              <a:ext uri="{FF2B5EF4-FFF2-40B4-BE49-F238E27FC236}">
                <a16:creationId xmlns:a16="http://schemas.microsoft.com/office/drawing/2014/main" id="{5777B306-42E6-2F82-47E3-23BF3FBDFD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ZoneTexte 1">
            <a:extLst>
              <a:ext uri="{FF2B5EF4-FFF2-40B4-BE49-F238E27FC236}">
                <a16:creationId xmlns:a16="http://schemas.microsoft.com/office/drawing/2014/main" id="{26C2CF5A-0856-C2D8-70A8-64D0288F6462}"/>
              </a:ext>
            </a:extLst>
          </p:cNvPr>
          <p:cNvSpPr txBox="1"/>
          <p:nvPr/>
        </p:nvSpPr>
        <p:spPr>
          <a:xfrm>
            <a:off x="7391070" y="150495"/>
            <a:ext cx="1834156" cy="954107"/>
          </a:xfrm>
          <a:prstGeom prst="rect">
            <a:avLst/>
          </a:prstGeom>
          <a:noFill/>
        </p:spPr>
        <p:txBody>
          <a:bodyPr wrap="none" rtlCol="0">
            <a:spAutoFit/>
          </a:bodyPr>
          <a:lstStyle/>
          <a:p>
            <a:pPr algn="ctr"/>
            <a:r>
              <a:rPr lang="fr-FR" sz="2800" dirty="0"/>
              <a:t>Le parcours</a:t>
            </a:r>
          </a:p>
          <a:p>
            <a:pPr algn="ctr"/>
            <a:r>
              <a:rPr lang="fr-FR" sz="2800" dirty="0"/>
              <a:t>--- </a:t>
            </a:r>
          </a:p>
        </p:txBody>
      </p:sp>
      <p:graphicFrame>
        <p:nvGraphicFramePr>
          <p:cNvPr id="3" name="Diagramme 2">
            <a:extLst>
              <a:ext uri="{FF2B5EF4-FFF2-40B4-BE49-F238E27FC236}">
                <a16:creationId xmlns:a16="http://schemas.microsoft.com/office/drawing/2014/main" id="{6717FC56-1D70-3D6A-6310-4A8FC2FCA863}"/>
              </a:ext>
            </a:extLst>
          </p:cNvPr>
          <p:cNvGraphicFramePr/>
          <p:nvPr>
            <p:extLst>
              <p:ext uri="{D42A27DB-BD31-4B8C-83A1-F6EECF244321}">
                <p14:modId xmlns:p14="http://schemas.microsoft.com/office/powerpoint/2010/main" val="3815875831"/>
              </p:ext>
            </p:extLst>
          </p:nvPr>
        </p:nvGraphicFramePr>
        <p:xfrm>
          <a:off x="4825315" y="1104602"/>
          <a:ext cx="7208189" cy="5357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701697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Comment répondre à un appel d’offres</a:t>
            </a:r>
            <a:br>
              <a:rPr lang="fr-FR" sz="5400" dirty="0">
                <a:solidFill>
                  <a:srgbClr val="FFFFFF"/>
                </a:solidFill>
              </a:rPr>
            </a:br>
            <a:r>
              <a:rPr lang="fr-FR" sz="5400" dirty="0">
                <a:solidFill>
                  <a:srgbClr val="FFFFFF"/>
                </a:solidFill>
              </a:rPr>
              <a:t>-------</a:t>
            </a:r>
            <a:br>
              <a:rPr lang="fr-FR" sz="5400" dirty="0">
                <a:solidFill>
                  <a:srgbClr val="FFFFFF"/>
                </a:solidFill>
              </a:rPr>
            </a:br>
            <a:r>
              <a:rPr lang="fr-FR" sz="2000" dirty="0">
                <a:solidFill>
                  <a:srgbClr val="FFFFFF"/>
                </a:solidFill>
              </a:rPr>
              <a:t>LES DIFFÉRENTES PROCÉDURES</a:t>
            </a:r>
            <a:endParaRPr lang="en-US" sz="2000" dirty="0">
              <a:solidFill>
                <a:srgbClr val="FFFFFF"/>
              </a:solidFill>
            </a:endParaRPr>
          </a:p>
        </p:txBody>
      </p:sp>
      <p:sp>
        <p:nvSpPr>
          <p:cNvPr id="2" name="ZoneTexte 1">
            <a:extLst>
              <a:ext uri="{FF2B5EF4-FFF2-40B4-BE49-F238E27FC236}">
                <a16:creationId xmlns:a16="http://schemas.microsoft.com/office/drawing/2014/main" id="{036A6712-2622-FFC7-FB0B-6F9DDD169F0E}"/>
              </a:ext>
            </a:extLst>
          </p:cNvPr>
          <p:cNvSpPr txBox="1"/>
          <p:nvPr/>
        </p:nvSpPr>
        <p:spPr>
          <a:xfrm>
            <a:off x="5082639" y="570846"/>
            <a:ext cx="6828006" cy="954107"/>
          </a:xfrm>
          <a:prstGeom prst="rect">
            <a:avLst/>
          </a:prstGeom>
          <a:noFill/>
        </p:spPr>
        <p:txBody>
          <a:bodyPr wrap="square" rtlCol="0">
            <a:spAutoFit/>
          </a:bodyPr>
          <a:lstStyle/>
          <a:p>
            <a:pPr algn="ctr"/>
            <a:r>
              <a:rPr lang="fr-FR" sz="2800" b="1" dirty="0">
                <a:latin typeface="+mj-lt"/>
              </a:rPr>
              <a:t>D</a:t>
            </a:r>
            <a:r>
              <a:rPr lang="fr-FR" sz="2800" b="1" i="0" u="none" strike="noStrike" dirty="0">
                <a:effectLst/>
                <a:latin typeface="+mj-lt"/>
              </a:rPr>
              <a:t>ifférentes procédures de marchés publics ?</a:t>
            </a:r>
          </a:p>
          <a:p>
            <a:pPr algn="ctr"/>
            <a:r>
              <a:rPr lang="fr-FR" sz="2800" b="1" dirty="0">
                <a:latin typeface="+mj-lt"/>
              </a:rPr>
              <a:t>---</a:t>
            </a:r>
            <a:endParaRPr lang="fr-FR" sz="2800" b="1" i="0" u="none" strike="noStrike" dirty="0">
              <a:effectLst/>
              <a:latin typeface="+mj-lt"/>
            </a:endParaRPr>
          </a:p>
        </p:txBody>
      </p:sp>
      <p:sp>
        <p:nvSpPr>
          <p:cNvPr id="4" name="ZoneTexte 3">
            <a:extLst>
              <a:ext uri="{FF2B5EF4-FFF2-40B4-BE49-F238E27FC236}">
                <a16:creationId xmlns:a16="http://schemas.microsoft.com/office/drawing/2014/main" id="{5F2EC3AB-81E5-223A-C792-9FED970300BF}"/>
              </a:ext>
            </a:extLst>
          </p:cNvPr>
          <p:cNvSpPr txBox="1"/>
          <p:nvPr/>
        </p:nvSpPr>
        <p:spPr>
          <a:xfrm>
            <a:off x="5082639" y="1799112"/>
            <a:ext cx="6733309" cy="2369880"/>
          </a:xfrm>
          <a:prstGeom prst="rect">
            <a:avLst/>
          </a:prstGeom>
          <a:noFill/>
        </p:spPr>
        <p:txBody>
          <a:bodyPr wrap="square" rtlCol="0">
            <a:spAutoFit/>
          </a:bodyPr>
          <a:lstStyle/>
          <a:p>
            <a:r>
              <a:rPr lang="fr-FR" sz="2800" dirty="0"/>
              <a:t>     Procédure de gré à gré ou négocier</a:t>
            </a:r>
          </a:p>
          <a:p>
            <a:endParaRPr lang="fr-FR" sz="1200" dirty="0"/>
          </a:p>
          <a:p>
            <a:r>
              <a:rPr lang="fr-FR" b="0" i="0" u="none" strike="noStrike" dirty="0">
                <a:solidFill>
                  <a:srgbClr val="3A3A3A"/>
                </a:solidFill>
                <a:effectLst/>
                <a:highlight>
                  <a:srgbClr val="FFFFFF"/>
                </a:highlight>
                <a:latin typeface="Marianne"/>
              </a:rPr>
              <a:t>Les marchés passés sans publicité ni mise en concurrence préalable sont des marchés de « faible montant » ou des marchés qui concernent des domaines spécifiques.</a:t>
            </a:r>
            <a:r>
              <a:rPr lang="fr-FR" dirty="0"/>
              <a:t> </a:t>
            </a:r>
          </a:p>
          <a:p>
            <a:endParaRPr lang="fr-FR" dirty="0"/>
          </a:p>
          <a:p>
            <a:r>
              <a:rPr lang="fr-FR" b="1" i="0" u="none" strike="noStrike" dirty="0">
                <a:solidFill>
                  <a:srgbClr val="3A3A3A"/>
                </a:solidFill>
                <a:effectLst/>
                <a:latin typeface="Marianne"/>
              </a:rPr>
              <a:t>Marchés de fournitures ou de services</a:t>
            </a:r>
            <a:r>
              <a:rPr lang="fr-FR" i="0" u="none" strike="noStrike" dirty="0">
                <a:solidFill>
                  <a:srgbClr val="3A3A3A"/>
                </a:solidFill>
                <a:effectLst/>
                <a:highlight>
                  <a:srgbClr val="FFFFFF"/>
                </a:highlight>
                <a:latin typeface="Marianne"/>
              </a:rPr>
              <a:t> </a:t>
            </a:r>
            <a:r>
              <a:rPr lang="fr-FR" b="0" i="0" u="none" strike="noStrike" dirty="0">
                <a:solidFill>
                  <a:srgbClr val="3A3A3A"/>
                </a:solidFill>
                <a:effectLst/>
                <a:highlight>
                  <a:srgbClr val="FFFFFF"/>
                </a:highlight>
                <a:latin typeface="Marianne"/>
              </a:rPr>
              <a:t>répondant à un besoin dont le montant est inférieur à </a:t>
            </a:r>
            <a:r>
              <a:rPr lang="fr-FR" b="1" i="0" u="none" strike="noStrike" dirty="0">
                <a:solidFill>
                  <a:srgbClr val="3A3A3A"/>
                </a:solidFill>
                <a:effectLst/>
                <a:latin typeface="Marianne"/>
              </a:rPr>
              <a:t>40 000 €</a:t>
            </a:r>
            <a:r>
              <a:rPr lang="fr-FR" b="0" i="0" u="none" strike="noStrike" dirty="0">
                <a:solidFill>
                  <a:srgbClr val="3A3A3A"/>
                </a:solidFill>
                <a:effectLst/>
                <a:highlight>
                  <a:srgbClr val="FFFFFF"/>
                </a:highlight>
                <a:latin typeface="Marianne"/>
              </a:rPr>
              <a:t> </a:t>
            </a:r>
            <a:r>
              <a:rPr lang="fr-FR" dirty="0"/>
              <a:t>HT</a:t>
            </a:r>
            <a:r>
              <a:rPr lang="fr-FR" dirty="0">
                <a:effectLst/>
              </a:rPr>
              <a:t>: HT : Hors taxes</a:t>
            </a:r>
            <a:r>
              <a:rPr lang="fr-FR" b="0" i="0" u="none" strike="noStrike" dirty="0">
                <a:solidFill>
                  <a:srgbClr val="3A3A3A"/>
                </a:solidFill>
                <a:effectLst/>
                <a:highlight>
                  <a:srgbClr val="FFFFFF"/>
                </a:highlight>
                <a:latin typeface="Marianne"/>
              </a:rPr>
              <a:t>.</a:t>
            </a:r>
            <a:endParaRPr lang="fr-FR" dirty="0"/>
          </a:p>
        </p:txBody>
      </p:sp>
      <p:sp>
        <p:nvSpPr>
          <p:cNvPr id="5" name="ZoneTexte 4">
            <a:extLst>
              <a:ext uri="{FF2B5EF4-FFF2-40B4-BE49-F238E27FC236}">
                <a16:creationId xmlns:a16="http://schemas.microsoft.com/office/drawing/2014/main" id="{EA9C07F8-50AC-C995-0052-0CC08E5F3137}"/>
              </a:ext>
            </a:extLst>
          </p:cNvPr>
          <p:cNvSpPr txBox="1"/>
          <p:nvPr/>
        </p:nvSpPr>
        <p:spPr>
          <a:xfrm>
            <a:off x="5056493" y="4415213"/>
            <a:ext cx="6733309" cy="2092881"/>
          </a:xfrm>
          <a:prstGeom prst="rect">
            <a:avLst/>
          </a:prstGeom>
          <a:noFill/>
        </p:spPr>
        <p:txBody>
          <a:bodyPr wrap="square" rtlCol="0">
            <a:spAutoFit/>
          </a:bodyPr>
          <a:lstStyle/>
          <a:p>
            <a:r>
              <a:rPr lang="fr-FR" sz="2800" dirty="0"/>
              <a:t>      Marché de procédure Adapté</a:t>
            </a:r>
          </a:p>
          <a:p>
            <a:endParaRPr lang="fr-FR" sz="1200" dirty="0"/>
          </a:p>
          <a:p>
            <a:pPr algn="l"/>
            <a:r>
              <a:rPr lang="fr-FR" b="0" i="0" u="none" strike="noStrike" dirty="0">
                <a:solidFill>
                  <a:srgbClr val="3A3A3A"/>
                </a:solidFill>
                <a:effectLst/>
                <a:latin typeface="Marianne"/>
              </a:rPr>
              <a:t>Le Mapa (ou marché à procédure adaptée) permet à chaque acheteur public de définir ses propres règles dans le respect des principes généraux de la commande publique (égalité de traitement des candidats, transparence des procédures, égalité d'accès à la commande publique).</a:t>
            </a:r>
          </a:p>
        </p:txBody>
      </p:sp>
      <p:pic>
        <p:nvPicPr>
          <p:cNvPr id="6" name="Graphique 5" descr="Flèche : courbe légère avec un remplissage uni">
            <a:extLst>
              <a:ext uri="{FF2B5EF4-FFF2-40B4-BE49-F238E27FC236}">
                <a16:creationId xmlns:a16="http://schemas.microsoft.com/office/drawing/2014/main" id="{9B5CE389-F3A5-D610-9BCF-6B991EED60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82639" y="4434304"/>
            <a:ext cx="523221" cy="523221"/>
          </a:xfrm>
          <a:prstGeom prst="rect">
            <a:avLst/>
          </a:prstGeom>
        </p:spPr>
      </p:pic>
      <p:pic>
        <p:nvPicPr>
          <p:cNvPr id="7" name="Graphique 6" descr="Flèche : courbe légère avec un remplissage uni">
            <a:extLst>
              <a:ext uri="{FF2B5EF4-FFF2-40B4-BE49-F238E27FC236}">
                <a16:creationId xmlns:a16="http://schemas.microsoft.com/office/drawing/2014/main" id="{4178980E-C91A-DE67-4C99-9112D98EC9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82639" y="1874859"/>
            <a:ext cx="523221" cy="523221"/>
          </a:xfrm>
          <a:prstGeom prst="rect">
            <a:avLst/>
          </a:prstGeom>
        </p:spPr>
      </p:pic>
    </p:spTree>
    <p:extLst>
      <p:ext uri="{BB962C8B-B14F-4D97-AF65-F5344CB8AC3E}">
        <p14:creationId xmlns:p14="http://schemas.microsoft.com/office/powerpoint/2010/main" val="61018015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86679" y="660114"/>
            <a:ext cx="3931920" cy="3034857"/>
          </a:xfrm>
        </p:spPr>
        <p:txBody>
          <a:bodyPr anchor="b">
            <a:normAutofit/>
          </a:bodyPr>
          <a:lstStyle/>
          <a:p>
            <a:r>
              <a:rPr lang="en-US" sz="4400" dirty="0" err="1">
                <a:solidFill>
                  <a:srgbClr val="FFFFFF"/>
                </a:solidFill>
              </a:rPr>
              <a:t>Créez</a:t>
            </a:r>
            <a:r>
              <a:rPr lang="en-US" sz="4400" dirty="0">
                <a:solidFill>
                  <a:srgbClr val="FFFFFF"/>
                </a:solidFill>
              </a:rPr>
              <a:t> </a:t>
            </a:r>
            <a:r>
              <a:rPr lang="en-US" sz="4400" dirty="0" err="1">
                <a:solidFill>
                  <a:srgbClr val="FFFFFF"/>
                </a:solidFill>
              </a:rPr>
              <a:t>votre</a:t>
            </a:r>
            <a:r>
              <a:rPr lang="en-US" sz="4400" dirty="0">
                <a:solidFill>
                  <a:srgbClr val="FFFFFF"/>
                </a:solidFill>
              </a:rPr>
              <a:t> </a:t>
            </a:r>
            <a:r>
              <a:rPr lang="en-US" sz="4400" dirty="0" err="1">
                <a:solidFill>
                  <a:srgbClr val="FFFFFF"/>
                </a:solidFill>
              </a:rPr>
              <a:t>Campagne</a:t>
            </a:r>
            <a:r>
              <a:rPr lang="en-US" sz="4400" dirty="0">
                <a:solidFill>
                  <a:srgbClr val="FFFFFF"/>
                </a:solidFill>
              </a:rPr>
              <a:t> de </a:t>
            </a:r>
            <a:r>
              <a:rPr lang="en-US" sz="4400" dirty="0" err="1">
                <a:solidFill>
                  <a:srgbClr val="FFFFFF"/>
                </a:solidFill>
              </a:rPr>
              <a:t>proSPection</a:t>
            </a:r>
            <a:r>
              <a:rPr lang="en-US" sz="4400" dirty="0">
                <a:solidFill>
                  <a:srgbClr val="FFFFFF"/>
                </a:solidFill>
              </a:rPr>
              <a:t> </a:t>
            </a:r>
          </a:p>
        </p:txBody>
      </p:sp>
      <p:sp>
        <p:nvSpPr>
          <p:cNvPr id="3" name="Content Placeholder 2"/>
          <p:cNvSpPr>
            <a:spLocks noGrp="1"/>
          </p:cNvSpPr>
          <p:nvPr>
            <p:ph type="subTitle" idx="1"/>
          </p:nvPr>
        </p:nvSpPr>
        <p:spPr>
          <a:xfrm>
            <a:off x="638921" y="3849539"/>
            <a:ext cx="4204012" cy="2359417"/>
          </a:xfrm>
        </p:spPr>
        <p:txBody>
          <a:bodyPr anchor="t">
            <a:normAutofit/>
          </a:bodyPr>
          <a:lstStyle/>
          <a:p>
            <a:pPr algn="r"/>
            <a:r>
              <a:rPr lang="fr-FR" sz="1600" b="0" i="0" u="none" strike="noStrike" dirty="0">
                <a:solidFill>
                  <a:schemeClr val="bg1"/>
                </a:solidFill>
                <a:effectLst/>
                <a:latin typeface="Segoe-UI"/>
              </a:rPr>
              <a:t>Les cordonniers sont parfois les plus mal chaussés.</a:t>
            </a:r>
            <a:endParaRPr lang="fr-FR" sz="1600" dirty="0">
              <a:solidFill>
                <a:schemeClr val="bg1"/>
              </a:solidFill>
            </a:endParaRPr>
          </a:p>
        </p:txBody>
      </p:sp>
      <p:cxnSp>
        <p:nvCxnSpPr>
          <p:cNvPr id="33" name="Straight Connector 32">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194D6518-2417-32F3-F26B-280B80483BEB}"/>
              </a:ext>
            </a:extLst>
          </p:cNvPr>
          <p:cNvPicPr>
            <a:picLocks noChangeAspect="1"/>
          </p:cNvPicPr>
          <p:nvPr/>
        </p:nvPicPr>
        <p:blipFill rotWithShape="1">
          <a:blip r:embed="rId3"/>
          <a:srcRect l="8584" r="9026"/>
          <a:stretch/>
        </p:blipFill>
        <p:spPr>
          <a:xfrm>
            <a:off x="5976231" y="835572"/>
            <a:ext cx="5579239" cy="5078806"/>
          </a:xfrm>
          <a:prstGeom prst="rect">
            <a:avLst/>
          </a:prstGeom>
        </p:spPr>
      </p:pic>
    </p:spTree>
    <p:extLst>
      <p:ext uri="{BB962C8B-B14F-4D97-AF65-F5344CB8AC3E}">
        <p14:creationId xmlns:p14="http://schemas.microsoft.com/office/powerpoint/2010/main" val="71625905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Comment répondre à un appel d’offres</a:t>
            </a:r>
            <a:br>
              <a:rPr lang="fr-FR" sz="5400" dirty="0">
                <a:solidFill>
                  <a:srgbClr val="FFFFFF"/>
                </a:solidFill>
              </a:rPr>
            </a:br>
            <a:r>
              <a:rPr lang="fr-FR" sz="5400" dirty="0">
                <a:solidFill>
                  <a:srgbClr val="FFFFFF"/>
                </a:solidFill>
              </a:rPr>
              <a:t>-------</a:t>
            </a:r>
            <a:br>
              <a:rPr lang="fr-FR" sz="5400" dirty="0">
                <a:solidFill>
                  <a:srgbClr val="FFFFFF"/>
                </a:solidFill>
              </a:rPr>
            </a:br>
            <a:r>
              <a:rPr lang="fr-FR" sz="2000" dirty="0">
                <a:solidFill>
                  <a:srgbClr val="FFFFFF"/>
                </a:solidFill>
              </a:rPr>
              <a:t>LES DIFFÉRENTES PROCÉDURES</a:t>
            </a:r>
            <a:endParaRPr lang="en-US" sz="2000" dirty="0">
              <a:solidFill>
                <a:srgbClr val="FFFFFF"/>
              </a:solidFill>
            </a:endParaRPr>
          </a:p>
        </p:txBody>
      </p:sp>
      <p:sp>
        <p:nvSpPr>
          <p:cNvPr id="4" name="ZoneTexte 3">
            <a:extLst>
              <a:ext uri="{FF2B5EF4-FFF2-40B4-BE49-F238E27FC236}">
                <a16:creationId xmlns:a16="http://schemas.microsoft.com/office/drawing/2014/main" id="{5F2EC3AB-81E5-223A-C792-9FED970300BF}"/>
              </a:ext>
            </a:extLst>
          </p:cNvPr>
          <p:cNvSpPr txBox="1"/>
          <p:nvPr/>
        </p:nvSpPr>
        <p:spPr>
          <a:xfrm>
            <a:off x="5056493" y="529079"/>
            <a:ext cx="6733309" cy="3847207"/>
          </a:xfrm>
          <a:prstGeom prst="rect">
            <a:avLst/>
          </a:prstGeom>
          <a:noFill/>
        </p:spPr>
        <p:txBody>
          <a:bodyPr wrap="square" rtlCol="0">
            <a:spAutoFit/>
          </a:bodyPr>
          <a:lstStyle/>
          <a:p>
            <a:r>
              <a:rPr lang="fr-FR" sz="2800" dirty="0"/>
              <a:t>      Procédure formalisé</a:t>
            </a:r>
          </a:p>
          <a:p>
            <a:r>
              <a:rPr lang="fr-FR" b="0" i="0" u="none" strike="noStrike" dirty="0">
                <a:solidFill>
                  <a:srgbClr val="3A3A3A"/>
                </a:solidFill>
                <a:effectLst/>
                <a:highlight>
                  <a:srgbClr val="FFFFFF"/>
                </a:highlight>
                <a:latin typeface="Marianne"/>
              </a:rPr>
              <a:t>La procédure formalisée est applicable aux marchés de fournitures, de services et de travaux dont les montants hors taxes dépassent les seuils </a:t>
            </a:r>
            <a:r>
              <a:rPr lang="fr-FR" b="1" i="0" u="none" strike="noStrike" dirty="0">
                <a:solidFill>
                  <a:srgbClr val="FF0000"/>
                </a:solidFill>
                <a:effectLst/>
                <a:highlight>
                  <a:srgbClr val="FFFFFF"/>
                </a:highlight>
                <a:latin typeface="Marianne"/>
              </a:rPr>
              <a:t>financiers établis par la Commission européenne</a:t>
            </a:r>
            <a:r>
              <a:rPr lang="fr-FR" b="0" i="0" u="none" strike="noStrike" dirty="0">
                <a:solidFill>
                  <a:srgbClr val="3A3A3A"/>
                </a:solidFill>
                <a:effectLst/>
                <a:highlight>
                  <a:srgbClr val="FFFFFF"/>
                </a:highlight>
                <a:latin typeface="Marianne"/>
              </a:rPr>
              <a:t>. Ces seuils sont mis à jour tous les 2 ans et paraissent au Journal officiel sous forme d'avis.</a:t>
            </a:r>
          </a:p>
          <a:p>
            <a:endParaRPr lang="fr-FR" dirty="0">
              <a:solidFill>
                <a:srgbClr val="3A3A3A"/>
              </a:solidFill>
              <a:highlight>
                <a:srgbClr val="FFFFFF"/>
              </a:highlight>
              <a:latin typeface="Marianne"/>
            </a:endParaRPr>
          </a:p>
          <a:p>
            <a:r>
              <a:rPr lang="fr-FR" b="1" i="0" u="none" strike="noStrike" dirty="0">
                <a:effectLst/>
                <a:latin typeface="Marianne"/>
              </a:rPr>
              <a:t>3 types de procédures formalisées:</a:t>
            </a:r>
          </a:p>
          <a:p>
            <a:endParaRPr lang="fr-FR" b="1" i="0" u="none" strike="noStrike" dirty="0">
              <a:effectLst/>
              <a:latin typeface="Marianne"/>
            </a:endParaRPr>
          </a:p>
          <a:p>
            <a:pPr marL="285750" indent="-285750">
              <a:buFont typeface="Arial" panose="020B0604020202020204" pitchFamily="34" charset="0"/>
              <a:buChar char="•"/>
            </a:pPr>
            <a:r>
              <a:rPr lang="fr-FR" b="1" dirty="0">
                <a:latin typeface="Marianne"/>
              </a:rPr>
              <a:t>Appel d’offres</a:t>
            </a:r>
          </a:p>
          <a:p>
            <a:pPr marL="285750" indent="-285750">
              <a:buFont typeface="Arial" panose="020B0604020202020204" pitchFamily="34" charset="0"/>
              <a:buChar char="•"/>
            </a:pPr>
            <a:r>
              <a:rPr lang="fr-FR" b="1" i="0" u="none" strike="noStrike" dirty="0">
                <a:effectLst/>
                <a:latin typeface="Marianne"/>
              </a:rPr>
              <a:t>Procédure de négociation</a:t>
            </a:r>
          </a:p>
          <a:p>
            <a:pPr marL="285750" indent="-285750">
              <a:buFont typeface="Arial" panose="020B0604020202020204" pitchFamily="34" charset="0"/>
              <a:buChar char="•"/>
            </a:pPr>
            <a:r>
              <a:rPr lang="fr-FR" b="1" dirty="0">
                <a:latin typeface="Marianne"/>
              </a:rPr>
              <a:t>Dialogue compétitif</a:t>
            </a:r>
            <a:endParaRPr lang="fr-FR" b="1" i="0" u="none" strike="noStrike" dirty="0">
              <a:effectLst/>
              <a:latin typeface="Marianne"/>
            </a:endParaRPr>
          </a:p>
          <a:p>
            <a:endParaRPr lang="fr-FR" dirty="0"/>
          </a:p>
        </p:txBody>
      </p:sp>
      <p:sp>
        <p:nvSpPr>
          <p:cNvPr id="5" name="ZoneTexte 4">
            <a:extLst>
              <a:ext uri="{FF2B5EF4-FFF2-40B4-BE49-F238E27FC236}">
                <a16:creationId xmlns:a16="http://schemas.microsoft.com/office/drawing/2014/main" id="{EA9C07F8-50AC-C995-0052-0CC08E5F3137}"/>
              </a:ext>
            </a:extLst>
          </p:cNvPr>
          <p:cNvSpPr txBox="1"/>
          <p:nvPr/>
        </p:nvSpPr>
        <p:spPr>
          <a:xfrm>
            <a:off x="5177336" y="4647469"/>
            <a:ext cx="6733309" cy="1938992"/>
          </a:xfrm>
          <a:prstGeom prst="rect">
            <a:avLst/>
          </a:prstGeom>
          <a:solidFill>
            <a:schemeClr val="bg1">
              <a:lumMod val="95000"/>
            </a:schemeClr>
          </a:solidFill>
        </p:spPr>
        <p:txBody>
          <a:bodyPr wrap="square" rtlCol="0">
            <a:spAutoFit/>
          </a:bodyPr>
          <a:lstStyle/>
          <a:p>
            <a:pPr algn="l"/>
            <a:r>
              <a:rPr lang="fr-FR" sz="2000" b="0" i="0" u="none" strike="noStrike" dirty="0">
                <a:solidFill>
                  <a:srgbClr val="3A3A3A"/>
                </a:solidFill>
                <a:effectLst/>
                <a:latin typeface="Marianne"/>
              </a:rPr>
              <a:t>Procédure dérogatoire pour la reconstruction après les violences urbai</a:t>
            </a:r>
            <a:r>
              <a:rPr lang="fr-FR" sz="2000" dirty="0">
                <a:solidFill>
                  <a:srgbClr val="3A3A3A"/>
                </a:solidFill>
                <a:latin typeface="Marianne"/>
              </a:rPr>
              <a:t>nes</a:t>
            </a:r>
            <a:r>
              <a:rPr lang="fr-FR" sz="2000" b="0" i="0" u="none" strike="noStrike" dirty="0">
                <a:solidFill>
                  <a:srgbClr val="3A3A3A"/>
                </a:solidFill>
                <a:effectLst/>
                <a:latin typeface="Marianne"/>
              </a:rPr>
              <a:t> </a:t>
            </a:r>
          </a:p>
          <a:p>
            <a:pPr algn="l"/>
            <a:endParaRPr lang="fr-FR" sz="1600" b="0" i="0" u="none" strike="noStrike" dirty="0">
              <a:solidFill>
                <a:srgbClr val="3A3A3A"/>
              </a:solidFill>
              <a:effectLst/>
              <a:latin typeface="Marianne"/>
            </a:endParaRPr>
          </a:p>
          <a:p>
            <a:pPr algn="l"/>
            <a:r>
              <a:rPr lang="fr-FR" sz="1600" dirty="0">
                <a:latin typeface="Avenir Book" panose="02000503020000020003" pitchFamily="2" charset="0"/>
              </a:rPr>
              <a:t>Pour accélérer la reconstruction et la réfection des bâtiments dégradés ou détruits au cours des violences urbaines de l'été 2023, il est temporairement possible de passer un </a:t>
            </a:r>
            <a:r>
              <a:rPr lang="fr-FR" sz="1600" b="1" i="0" u="none" strike="noStrike" dirty="0">
                <a:solidFill>
                  <a:srgbClr val="3A3A3A"/>
                </a:solidFill>
                <a:effectLst/>
                <a:latin typeface="Avenir Book" panose="02000503020000020003" pitchFamily="2" charset="0"/>
              </a:rPr>
              <a:t>marché négocié sans publicité, mais avec mise en concurrence préalable.</a:t>
            </a:r>
            <a:endParaRPr lang="fr-FR" sz="1600" dirty="0">
              <a:solidFill>
                <a:srgbClr val="3A3A3A"/>
              </a:solidFill>
              <a:latin typeface="Avenir Book" panose="02000503020000020003" pitchFamily="2" charset="0"/>
            </a:endParaRPr>
          </a:p>
        </p:txBody>
      </p:sp>
      <p:pic>
        <p:nvPicPr>
          <p:cNvPr id="2" name="Graphique 1" descr="Flèche : courbe légère avec un remplissage uni">
            <a:extLst>
              <a:ext uri="{FF2B5EF4-FFF2-40B4-BE49-F238E27FC236}">
                <a16:creationId xmlns:a16="http://schemas.microsoft.com/office/drawing/2014/main" id="{CCE231D8-9953-8B92-57DE-45F6AF99FC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6493" y="542722"/>
            <a:ext cx="523221" cy="523221"/>
          </a:xfrm>
          <a:prstGeom prst="rect">
            <a:avLst/>
          </a:prstGeom>
        </p:spPr>
      </p:pic>
    </p:spTree>
    <p:extLst>
      <p:ext uri="{BB962C8B-B14F-4D97-AF65-F5344CB8AC3E}">
        <p14:creationId xmlns:p14="http://schemas.microsoft.com/office/powerpoint/2010/main" val="181166272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Comment répondre à un appel d’offres</a:t>
            </a:r>
            <a:br>
              <a:rPr lang="fr-FR" sz="5400" dirty="0">
                <a:solidFill>
                  <a:srgbClr val="FFFFFF"/>
                </a:solidFill>
              </a:rPr>
            </a:br>
            <a:r>
              <a:rPr lang="fr-FR" sz="5400" dirty="0">
                <a:solidFill>
                  <a:srgbClr val="FFFFFF"/>
                </a:solidFill>
              </a:rPr>
              <a:t>-------</a:t>
            </a:r>
            <a:br>
              <a:rPr lang="fr-FR" sz="5400" dirty="0">
                <a:solidFill>
                  <a:srgbClr val="FFFFFF"/>
                </a:solidFill>
              </a:rPr>
            </a:br>
            <a:r>
              <a:rPr lang="fr-FR" sz="2000" dirty="0">
                <a:solidFill>
                  <a:srgbClr val="FFFFFF"/>
                </a:solidFill>
              </a:rPr>
              <a:t>OU chercher LES appels d’offres </a:t>
            </a:r>
            <a:endParaRPr lang="en-US" sz="2000" dirty="0">
              <a:solidFill>
                <a:srgbClr val="FFFFFF"/>
              </a:solidFill>
            </a:endParaRPr>
          </a:p>
        </p:txBody>
      </p:sp>
      <p:sp>
        <p:nvSpPr>
          <p:cNvPr id="4" name="ZoneTexte 3">
            <a:extLst>
              <a:ext uri="{FF2B5EF4-FFF2-40B4-BE49-F238E27FC236}">
                <a16:creationId xmlns:a16="http://schemas.microsoft.com/office/drawing/2014/main" id="{5F2EC3AB-81E5-223A-C792-9FED970300BF}"/>
              </a:ext>
            </a:extLst>
          </p:cNvPr>
          <p:cNvSpPr txBox="1"/>
          <p:nvPr/>
        </p:nvSpPr>
        <p:spPr>
          <a:xfrm>
            <a:off x="5050435" y="188736"/>
            <a:ext cx="6733309" cy="1231106"/>
          </a:xfrm>
          <a:prstGeom prst="rect">
            <a:avLst/>
          </a:prstGeom>
          <a:noFill/>
        </p:spPr>
        <p:txBody>
          <a:bodyPr wrap="square" rtlCol="0">
            <a:spAutoFit/>
          </a:bodyPr>
          <a:lstStyle/>
          <a:p>
            <a:pPr algn="ctr"/>
            <a:r>
              <a:rPr lang="fr-FR" sz="2800" dirty="0"/>
              <a:t>Portails de références et source d’informations</a:t>
            </a:r>
          </a:p>
          <a:p>
            <a:pPr algn="ctr"/>
            <a:r>
              <a:rPr lang="fr-FR" sz="2800" dirty="0"/>
              <a:t>--- </a:t>
            </a:r>
          </a:p>
          <a:p>
            <a:pPr algn="ctr"/>
            <a:endParaRPr lang="fr-FR" dirty="0"/>
          </a:p>
        </p:txBody>
      </p:sp>
      <p:sp>
        <p:nvSpPr>
          <p:cNvPr id="6" name="ZoneTexte 5">
            <a:extLst>
              <a:ext uri="{FF2B5EF4-FFF2-40B4-BE49-F238E27FC236}">
                <a16:creationId xmlns:a16="http://schemas.microsoft.com/office/drawing/2014/main" id="{73992B17-C8A2-6F16-A7F4-DCA1EC998AA8}"/>
              </a:ext>
            </a:extLst>
          </p:cNvPr>
          <p:cNvSpPr txBox="1"/>
          <p:nvPr/>
        </p:nvSpPr>
        <p:spPr>
          <a:xfrm>
            <a:off x="4927884" y="2891631"/>
            <a:ext cx="7073469" cy="3693319"/>
          </a:xfrm>
          <a:prstGeom prst="rect">
            <a:avLst/>
          </a:prstGeom>
          <a:solidFill>
            <a:schemeClr val="bg1"/>
          </a:solidFill>
          <a:scene3d>
            <a:camera prst="orthographicFront"/>
            <a:lightRig rig="threePt" dir="t"/>
          </a:scene3d>
          <a:sp3d contourW="38100">
            <a:contourClr>
              <a:schemeClr val="accent5"/>
            </a:contourClr>
          </a:sp3d>
        </p:spPr>
        <p:txBody>
          <a:bodyPr wrap="square" rtlCol="0">
            <a:spAutoFit/>
          </a:bodyPr>
          <a:lstStyle/>
          <a:p>
            <a:endParaRPr lang="fr-FR" b="1" i="0" u="none" strike="noStrike" dirty="0">
              <a:effectLst/>
              <a:latin typeface="Quicksand"/>
            </a:endParaRPr>
          </a:p>
          <a:p>
            <a:pPr algn="ctr"/>
            <a:r>
              <a:rPr lang="fr-FR" b="1" dirty="0">
                <a:latin typeface="Quicksand"/>
              </a:rPr>
              <a:t>Aujourd'hui les plateformes de profils acheteur sont nombreuses </a:t>
            </a:r>
          </a:p>
          <a:p>
            <a:pPr algn="ctr"/>
            <a:endParaRPr lang="fr-FR" b="1" dirty="0">
              <a:latin typeface="Quicksand"/>
            </a:endParaRPr>
          </a:p>
          <a:p>
            <a:pPr algn="ctr"/>
            <a:endParaRPr lang="fr-FR" b="1" dirty="0">
              <a:latin typeface="Quicksand"/>
            </a:endParaRPr>
          </a:p>
          <a:p>
            <a:pPr algn="ctr"/>
            <a:endParaRPr lang="fr-FR" b="1" dirty="0">
              <a:latin typeface="Quicksand"/>
            </a:endParaRPr>
          </a:p>
          <a:p>
            <a:pPr algn="ctr"/>
            <a:endParaRPr lang="fr-FR" b="1" dirty="0">
              <a:latin typeface="Quicksand"/>
            </a:endParaRPr>
          </a:p>
          <a:p>
            <a:pPr algn="ctr"/>
            <a:endParaRPr lang="fr-FR" b="1" dirty="0">
              <a:latin typeface="Quicksand"/>
            </a:endParaRPr>
          </a:p>
          <a:p>
            <a:pPr algn="ctr"/>
            <a:endParaRPr lang="fr-FR" b="1" dirty="0">
              <a:latin typeface="Quicksand"/>
            </a:endParaRPr>
          </a:p>
          <a:p>
            <a:pPr algn="ctr"/>
            <a:endParaRPr lang="fr-FR" b="1" dirty="0">
              <a:latin typeface="Quicksand"/>
            </a:endParaRPr>
          </a:p>
          <a:p>
            <a:endParaRPr lang="fr-FR" b="1" dirty="0">
              <a:latin typeface="Quicksand"/>
            </a:endParaRPr>
          </a:p>
          <a:p>
            <a:endParaRPr lang="fr-FR" b="1" dirty="0">
              <a:latin typeface="Quicksand"/>
            </a:endParaRPr>
          </a:p>
          <a:p>
            <a:endParaRPr lang="fr-FR" b="1" dirty="0">
              <a:latin typeface="Quicksand"/>
            </a:endParaRPr>
          </a:p>
          <a:p>
            <a:endParaRPr lang="fr-FR" dirty="0"/>
          </a:p>
        </p:txBody>
      </p:sp>
      <p:sp>
        <p:nvSpPr>
          <p:cNvPr id="7" name="AutoShape 4" descr="MarchésOnline">
            <a:extLst>
              <a:ext uri="{FF2B5EF4-FFF2-40B4-BE49-F238E27FC236}">
                <a16:creationId xmlns:a16="http://schemas.microsoft.com/office/drawing/2014/main" id="{5777B306-42E6-2F82-47E3-23BF3FBDFD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a:extLst>
              <a:ext uri="{FF2B5EF4-FFF2-40B4-BE49-F238E27FC236}">
                <a16:creationId xmlns:a16="http://schemas.microsoft.com/office/drawing/2014/main" id="{98EFF345-C316-4209-F981-3F441B1420EC}"/>
              </a:ext>
            </a:extLst>
          </p:cNvPr>
          <p:cNvSpPr txBox="1"/>
          <p:nvPr/>
        </p:nvSpPr>
        <p:spPr>
          <a:xfrm>
            <a:off x="5663682" y="1418253"/>
            <a:ext cx="5691673" cy="1200329"/>
          </a:xfrm>
          <a:prstGeom prst="rect">
            <a:avLst/>
          </a:prstGeom>
          <a:solidFill>
            <a:schemeClr val="bg1">
              <a:lumMod val="85000"/>
            </a:schemeClr>
          </a:solidFill>
        </p:spPr>
        <p:txBody>
          <a:bodyPr wrap="square" rtlCol="0">
            <a:spAutoFit/>
          </a:bodyPr>
          <a:lstStyle/>
          <a:p>
            <a:pPr algn="ctr"/>
            <a:r>
              <a:rPr lang="fr-FR" dirty="0"/>
              <a:t>Il y a une obligation pour des acheteurs publics de publier leur avis de marché quand &gt; 40000€ HT</a:t>
            </a:r>
          </a:p>
          <a:p>
            <a:pPr algn="ctr"/>
            <a:endParaRPr lang="fr-FR" dirty="0"/>
          </a:p>
          <a:p>
            <a:pPr algn="ctr"/>
            <a:r>
              <a:rPr lang="fr-FR" dirty="0"/>
              <a:t>Je Découvre - je déposer - je suis notifié</a:t>
            </a:r>
          </a:p>
        </p:txBody>
      </p:sp>
      <p:pic>
        <p:nvPicPr>
          <p:cNvPr id="5" name="Image 4">
            <a:extLst>
              <a:ext uri="{FF2B5EF4-FFF2-40B4-BE49-F238E27FC236}">
                <a16:creationId xmlns:a16="http://schemas.microsoft.com/office/drawing/2014/main" id="{25B97CD5-25AE-C6B0-B59A-075289002AAE}"/>
              </a:ext>
            </a:extLst>
          </p:cNvPr>
          <p:cNvPicPr>
            <a:picLocks noChangeAspect="1"/>
          </p:cNvPicPr>
          <p:nvPr/>
        </p:nvPicPr>
        <p:blipFill>
          <a:blip r:embed="rId3"/>
          <a:stretch>
            <a:fillRect/>
          </a:stretch>
        </p:blipFill>
        <p:spPr>
          <a:xfrm>
            <a:off x="5106532" y="3784088"/>
            <a:ext cx="1703843" cy="529123"/>
          </a:xfrm>
          <a:prstGeom prst="rect">
            <a:avLst/>
          </a:prstGeom>
        </p:spPr>
      </p:pic>
      <p:pic>
        <p:nvPicPr>
          <p:cNvPr id="10" name="Image 9">
            <a:extLst>
              <a:ext uri="{FF2B5EF4-FFF2-40B4-BE49-F238E27FC236}">
                <a16:creationId xmlns:a16="http://schemas.microsoft.com/office/drawing/2014/main" id="{892E9D3E-AC2C-87CC-8444-973F6EEEEA1F}"/>
              </a:ext>
            </a:extLst>
          </p:cNvPr>
          <p:cNvPicPr>
            <a:picLocks noChangeAspect="1"/>
          </p:cNvPicPr>
          <p:nvPr/>
        </p:nvPicPr>
        <p:blipFill>
          <a:blip r:embed="rId4"/>
          <a:stretch>
            <a:fillRect/>
          </a:stretch>
        </p:blipFill>
        <p:spPr>
          <a:xfrm>
            <a:off x="9066442" y="3870849"/>
            <a:ext cx="2717800" cy="355600"/>
          </a:xfrm>
          <a:prstGeom prst="rect">
            <a:avLst/>
          </a:prstGeom>
        </p:spPr>
      </p:pic>
      <p:pic>
        <p:nvPicPr>
          <p:cNvPr id="12" name="Image 11">
            <a:extLst>
              <a:ext uri="{FF2B5EF4-FFF2-40B4-BE49-F238E27FC236}">
                <a16:creationId xmlns:a16="http://schemas.microsoft.com/office/drawing/2014/main" id="{7FEE1D23-97F0-52C1-96BE-0E23B7475CDE}"/>
              </a:ext>
            </a:extLst>
          </p:cNvPr>
          <p:cNvPicPr>
            <a:picLocks noChangeAspect="1"/>
          </p:cNvPicPr>
          <p:nvPr/>
        </p:nvPicPr>
        <p:blipFill>
          <a:blip r:embed="rId5"/>
          <a:stretch>
            <a:fillRect/>
          </a:stretch>
        </p:blipFill>
        <p:spPr>
          <a:xfrm>
            <a:off x="5143587" y="4860925"/>
            <a:ext cx="1428750" cy="1422400"/>
          </a:xfrm>
          <a:prstGeom prst="rect">
            <a:avLst/>
          </a:prstGeom>
        </p:spPr>
      </p:pic>
      <p:pic>
        <p:nvPicPr>
          <p:cNvPr id="14" name="Image 13" descr="Une image contenant texte, Police, capture d’écran, blanc&#10;&#10;Description générée automatiquement">
            <a:extLst>
              <a:ext uri="{FF2B5EF4-FFF2-40B4-BE49-F238E27FC236}">
                <a16:creationId xmlns:a16="http://schemas.microsoft.com/office/drawing/2014/main" id="{EA8D78E0-90D3-A34F-9DD3-50F822156E33}"/>
              </a:ext>
            </a:extLst>
          </p:cNvPr>
          <p:cNvPicPr>
            <a:picLocks noChangeAspect="1"/>
          </p:cNvPicPr>
          <p:nvPr/>
        </p:nvPicPr>
        <p:blipFill>
          <a:blip r:embed="rId6"/>
          <a:stretch>
            <a:fillRect/>
          </a:stretch>
        </p:blipFill>
        <p:spPr>
          <a:xfrm>
            <a:off x="7111907" y="4399787"/>
            <a:ext cx="3422648" cy="709512"/>
          </a:xfrm>
          <a:prstGeom prst="rect">
            <a:avLst/>
          </a:prstGeom>
        </p:spPr>
      </p:pic>
      <p:pic>
        <p:nvPicPr>
          <p:cNvPr id="15" name="Image 14">
            <a:extLst>
              <a:ext uri="{FF2B5EF4-FFF2-40B4-BE49-F238E27FC236}">
                <a16:creationId xmlns:a16="http://schemas.microsoft.com/office/drawing/2014/main" id="{B336A72B-1ED9-EE62-FFE5-81938C46E698}"/>
              </a:ext>
            </a:extLst>
          </p:cNvPr>
          <p:cNvPicPr>
            <a:picLocks noChangeAspect="1"/>
          </p:cNvPicPr>
          <p:nvPr/>
        </p:nvPicPr>
        <p:blipFill>
          <a:blip r:embed="rId7"/>
          <a:stretch>
            <a:fillRect/>
          </a:stretch>
        </p:blipFill>
        <p:spPr>
          <a:xfrm>
            <a:off x="7061389" y="5441862"/>
            <a:ext cx="1448129" cy="529124"/>
          </a:xfrm>
          <a:prstGeom prst="rect">
            <a:avLst/>
          </a:prstGeom>
        </p:spPr>
      </p:pic>
      <p:pic>
        <p:nvPicPr>
          <p:cNvPr id="16" name="Image 15">
            <a:extLst>
              <a:ext uri="{FF2B5EF4-FFF2-40B4-BE49-F238E27FC236}">
                <a16:creationId xmlns:a16="http://schemas.microsoft.com/office/drawing/2014/main" id="{C516F532-4F3D-431F-91BB-D80F67098B6F}"/>
              </a:ext>
            </a:extLst>
          </p:cNvPr>
          <p:cNvPicPr>
            <a:picLocks noChangeAspect="1"/>
          </p:cNvPicPr>
          <p:nvPr/>
        </p:nvPicPr>
        <p:blipFill>
          <a:blip r:embed="rId8"/>
          <a:stretch>
            <a:fillRect/>
          </a:stretch>
        </p:blipFill>
        <p:spPr>
          <a:xfrm>
            <a:off x="9083132" y="5382349"/>
            <a:ext cx="2702161" cy="671318"/>
          </a:xfrm>
          <a:prstGeom prst="rect">
            <a:avLst/>
          </a:prstGeom>
        </p:spPr>
      </p:pic>
    </p:spTree>
    <p:extLst>
      <p:ext uri="{BB962C8B-B14F-4D97-AF65-F5344CB8AC3E}">
        <p14:creationId xmlns:p14="http://schemas.microsoft.com/office/powerpoint/2010/main" val="213258472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Comment répondre à un appel d’offres</a:t>
            </a:r>
            <a:br>
              <a:rPr lang="fr-FR" sz="5400" dirty="0">
                <a:solidFill>
                  <a:srgbClr val="FFFFFF"/>
                </a:solidFill>
              </a:rPr>
            </a:br>
            <a:r>
              <a:rPr lang="fr-FR" sz="5400" dirty="0">
                <a:solidFill>
                  <a:srgbClr val="FFFFFF"/>
                </a:solidFill>
              </a:rPr>
              <a:t>-------</a:t>
            </a:r>
            <a:br>
              <a:rPr lang="fr-FR" sz="5400" dirty="0">
                <a:solidFill>
                  <a:srgbClr val="FFFFFF"/>
                </a:solidFill>
              </a:rPr>
            </a:br>
            <a:r>
              <a:rPr lang="fr-FR" sz="2000" dirty="0">
                <a:solidFill>
                  <a:srgbClr val="FFFFFF"/>
                </a:solidFill>
              </a:rPr>
              <a:t>Les </a:t>
            </a:r>
            <a:r>
              <a:rPr lang="fr-FR" sz="2000" dirty="0" err="1">
                <a:solidFill>
                  <a:srgbClr val="FFFFFF"/>
                </a:solidFill>
              </a:rPr>
              <a:t>etapes</a:t>
            </a:r>
            <a:r>
              <a:rPr lang="fr-FR" sz="2000" dirty="0">
                <a:solidFill>
                  <a:srgbClr val="FFFFFF"/>
                </a:solidFill>
              </a:rPr>
              <a:t>  </a:t>
            </a:r>
            <a:endParaRPr lang="en-US" sz="2000" dirty="0">
              <a:solidFill>
                <a:srgbClr val="FFFFFF"/>
              </a:solidFill>
            </a:endParaRPr>
          </a:p>
        </p:txBody>
      </p:sp>
      <p:sp>
        <p:nvSpPr>
          <p:cNvPr id="7" name="AutoShape 4" descr="MarchésOnline">
            <a:extLst>
              <a:ext uri="{FF2B5EF4-FFF2-40B4-BE49-F238E27FC236}">
                <a16:creationId xmlns:a16="http://schemas.microsoft.com/office/drawing/2014/main" id="{5777B306-42E6-2F82-47E3-23BF3FBDFD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ZoneTexte 1">
            <a:extLst>
              <a:ext uri="{FF2B5EF4-FFF2-40B4-BE49-F238E27FC236}">
                <a16:creationId xmlns:a16="http://schemas.microsoft.com/office/drawing/2014/main" id="{A8C5621A-28EF-DE85-FEB4-4C78B132DCD6}"/>
              </a:ext>
            </a:extLst>
          </p:cNvPr>
          <p:cNvSpPr txBox="1"/>
          <p:nvPr/>
        </p:nvSpPr>
        <p:spPr>
          <a:xfrm>
            <a:off x="4922318" y="642594"/>
            <a:ext cx="7027886" cy="400110"/>
          </a:xfrm>
          <a:prstGeom prst="rect">
            <a:avLst/>
          </a:prstGeom>
          <a:noFill/>
          <a:scene3d>
            <a:camera prst="orthographicFront"/>
            <a:lightRig rig="threePt" dir="t"/>
          </a:scene3d>
          <a:sp3d contourW="19050"/>
        </p:spPr>
        <p:txBody>
          <a:bodyPr wrap="none" rtlCol="0">
            <a:spAutoFit/>
          </a:bodyPr>
          <a:lstStyle/>
          <a:p>
            <a:r>
              <a:rPr lang="fr-FR" sz="2000" b="1" u="sng" dirty="0"/>
              <a:t>Etape 1 </a:t>
            </a:r>
            <a:r>
              <a:rPr lang="fr-FR" sz="2000" dirty="0"/>
              <a:t>: analyser la DCE  (Dossier de Consultation des Entreprises)</a:t>
            </a:r>
          </a:p>
        </p:txBody>
      </p:sp>
      <p:sp>
        <p:nvSpPr>
          <p:cNvPr id="4" name="ZoneTexte 3">
            <a:extLst>
              <a:ext uri="{FF2B5EF4-FFF2-40B4-BE49-F238E27FC236}">
                <a16:creationId xmlns:a16="http://schemas.microsoft.com/office/drawing/2014/main" id="{A4CF2E57-D4E6-0888-EC44-BFD808D340D2}"/>
              </a:ext>
            </a:extLst>
          </p:cNvPr>
          <p:cNvSpPr txBox="1"/>
          <p:nvPr/>
        </p:nvSpPr>
        <p:spPr>
          <a:xfrm>
            <a:off x="4922318" y="2023851"/>
            <a:ext cx="7174336" cy="3970318"/>
          </a:xfrm>
          <a:prstGeom prst="rect">
            <a:avLst/>
          </a:prstGeom>
          <a:noFill/>
        </p:spPr>
        <p:txBody>
          <a:bodyPr wrap="none" rtlCol="0">
            <a:spAutoFit/>
          </a:bodyPr>
          <a:lstStyle/>
          <a:p>
            <a:pPr marL="285750" indent="-285750">
              <a:buFont typeface="Arial" panose="020B0604020202020204" pitchFamily="34" charset="0"/>
              <a:buChar char="•"/>
            </a:pPr>
            <a:r>
              <a:rPr lang="fr-FR" dirty="0"/>
              <a:t>Télécharger le DCE sur le profil acheteur</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pièces du DCE:</a:t>
            </a:r>
          </a:p>
          <a:p>
            <a:pPr marL="742950" lvl="1" indent="-285750">
              <a:buFont typeface="Arial" panose="020B0604020202020204" pitchFamily="34" charset="0"/>
              <a:buChar char="•"/>
            </a:pPr>
            <a:r>
              <a:rPr lang="fr-FR" dirty="0"/>
              <a:t>Règlement de consultation (RC)</a:t>
            </a:r>
          </a:p>
          <a:p>
            <a:pPr marL="742950" lvl="1" indent="-285750">
              <a:buFont typeface="Arial" panose="020B0604020202020204" pitchFamily="34" charset="0"/>
              <a:buChar char="•"/>
            </a:pPr>
            <a:r>
              <a:rPr lang="fr-FR" dirty="0"/>
              <a:t>Le cahier des Clauses Techniques Particulières (CCTP)</a:t>
            </a:r>
          </a:p>
          <a:p>
            <a:pPr marL="742950" lvl="1" indent="-285750">
              <a:buFont typeface="Arial" panose="020B0604020202020204" pitchFamily="34" charset="0"/>
              <a:buChar char="•"/>
            </a:pPr>
            <a:r>
              <a:rPr lang="fr-FR" dirty="0"/>
              <a:t>Le cahier des clauses Administratives Particulières (CCAP)</a:t>
            </a:r>
          </a:p>
          <a:p>
            <a:pPr marL="742950" lvl="1" indent="-285750">
              <a:buFont typeface="Arial" panose="020B0604020202020204" pitchFamily="34" charset="0"/>
              <a:buChar char="•"/>
            </a:pPr>
            <a:r>
              <a:rPr lang="fr-FR" dirty="0"/>
              <a:t>Les formulaires de prix (BPU, DPGF, DQE).</a:t>
            </a:r>
          </a:p>
          <a:p>
            <a:pPr marL="742950" lvl="1" indent="-285750">
              <a:buFont typeface="Arial" panose="020B0604020202020204" pitchFamily="34" charset="0"/>
              <a:buChar char="•"/>
            </a:pPr>
            <a:r>
              <a:rPr lang="fr-FR" dirty="0"/>
              <a:t>L’acte d’engagement.</a:t>
            </a:r>
          </a:p>
          <a:p>
            <a:pPr marL="742950" lvl="1" indent="-285750">
              <a:buFont typeface="Arial" panose="020B0604020202020204" pitchFamily="34" charset="0"/>
              <a:buChar char="•"/>
            </a:pPr>
            <a:r>
              <a:rPr lang="fr-FR" dirty="0"/>
              <a:t>Plan </a:t>
            </a:r>
          </a:p>
          <a:p>
            <a:pPr marL="742950" lvl="1" indent="-285750">
              <a:buFont typeface="Arial" panose="020B0604020202020204" pitchFamily="34" charset="0"/>
              <a:buChar char="•"/>
            </a:pPr>
            <a:r>
              <a:rPr lang="fr-FR" dirty="0"/>
              <a:t>ETC …</a:t>
            </a:r>
          </a:p>
          <a:p>
            <a:pPr marL="742950" lvl="1" indent="-285750">
              <a:buFont typeface="Arial" panose="020B0604020202020204" pitchFamily="34" charset="0"/>
              <a:buChar char="•"/>
            </a:pPr>
            <a:endParaRPr lang="fr-FR" b="1" dirty="0"/>
          </a:p>
          <a:p>
            <a:pPr algn="ctr"/>
            <a:endParaRPr lang="fr-FR" b="1" dirty="0"/>
          </a:p>
          <a:p>
            <a:pPr algn="ctr"/>
            <a:r>
              <a:rPr lang="fr-FR" b="1" dirty="0">
                <a:solidFill>
                  <a:schemeClr val="accent5"/>
                </a:solidFill>
              </a:rPr>
              <a:t>En cas d’incompréhension d’un élément du DCE vous avez la possibilité </a:t>
            </a:r>
          </a:p>
          <a:p>
            <a:pPr algn="ctr"/>
            <a:r>
              <a:rPr lang="fr-FR" b="1" dirty="0">
                <a:solidFill>
                  <a:schemeClr val="accent5"/>
                </a:solidFill>
              </a:rPr>
              <a:t>de poser des questions. </a:t>
            </a:r>
          </a:p>
        </p:txBody>
      </p:sp>
    </p:spTree>
    <p:extLst>
      <p:ext uri="{BB962C8B-B14F-4D97-AF65-F5344CB8AC3E}">
        <p14:creationId xmlns:p14="http://schemas.microsoft.com/office/powerpoint/2010/main" val="48950358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Comment répondre à un appel d’offres</a:t>
            </a:r>
            <a:br>
              <a:rPr lang="fr-FR" sz="5400" dirty="0">
                <a:solidFill>
                  <a:srgbClr val="FFFFFF"/>
                </a:solidFill>
              </a:rPr>
            </a:br>
            <a:r>
              <a:rPr lang="fr-FR" sz="5400" dirty="0">
                <a:solidFill>
                  <a:srgbClr val="FFFFFF"/>
                </a:solidFill>
              </a:rPr>
              <a:t>-------</a:t>
            </a:r>
            <a:br>
              <a:rPr lang="fr-FR" sz="5400" dirty="0">
                <a:solidFill>
                  <a:srgbClr val="FFFFFF"/>
                </a:solidFill>
              </a:rPr>
            </a:br>
            <a:r>
              <a:rPr lang="fr-FR" sz="2000" dirty="0">
                <a:solidFill>
                  <a:srgbClr val="FFFFFF"/>
                </a:solidFill>
              </a:rPr>
              <a:t>Les </a:t>
            </a:r>
            <a:r>
              <a:rPr lang="fr-FR" sz="2000" dirty="0" err="1">
                <a:solidFill>
                  <a:srgbClr val="FFFFFF"/>
                </a:solidFill>
              </a:rPr>
              <a:t>etapes</a:t>
            </a:r>
            <a:r>
              <a:rPr lang="fr-FR" sz="2000" dirty="0">
                <a:solidFill>
                  <a:srgbClr val="FFFFFF"/>
                </a:solidFill>
              </a:rPr>
              <a:t>  </a:t>
            </a:r>
            <a:endParaRPr lang="en-US" sz="2000" dirty="0">
              <a:solidFill>
                <a:srgbClr val="FFFFFF"/>
              </a:solidFill>
            </a:endParaRPr>
          </a:p>
        </p:txBody>
      </p:sp>
      <p:sp>
        <p:nvSpPr>
          <p:cNvPr id="7" name="AutoShape 4" descr="MarchésOnline">
            <a:extLst>
              <a:ext uri="{FF2B5EF4-FFF2-40B4-BE49-F238E27FC236}">
                <a16:creationId xmlns:a16="http://schemas.microsoft.com/office/drawing/2014/main" id="{5777B306-42E6-2F82-47E3-23BF3FBDFD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ZoneTexte 1">
            <a:extLst>
              <a:ext uri="{FF2B5EF4-FFF2-40B4-BE49-F238E27FC236}">
                <a16:creationId xmlns:a16="http://schemas.microsoft.com/office/drawing/2014/main" id="{A8C5621A-28EF-DE85-FEB4-4C78B132DCD6}"/>
              </a:ext>
            </a:extLst>
          </p:cNvPr>
          <p:cNvSpPr txBox="1"/>
          <p:nvPr/>
        </p:nvSpPr>
        <p:spPr>
          <a:xfrm>
            <a:off x="5037206" y="542723"/>
            <a:ext cx="3727302" cy="400110"/>
          </a:xfrm>
          <a:prstGeom prst="rect">
            <a:avLst/>
          </a:prstGeom>
          <a:noFill/>
          <a:scene3d>
            <a:camera prst="orthographicFront"/>
            <a:lightRig rig="threePt" dir="t"/>
          </a:scene3d>
          <a:sp3d contourW="25400"/>
        </p:spPr>
        <p:txBody>
          <a:bodyPr wrap="none" rtlCol="0">
            <a:spAutoFit/>
          </a:bodyPr>
          <a:lstStyle/>
          <a:p>
            <a:r>
              <a:rPr lang="fr-FR" sz="2000" b="1" u="sng" dirty="0"/>
              <a:t>Etape 2 </a:t>
            </a:r>
            <a:r>
              <a:rPr lang="fr-FR" sz="2000" dirty="0"/>
              <a:t>: déposer une candidature</a:t>
            </a:r>
          </a:p>
        </p:txBody>
      </p:sp>
      <p:sp>
        <p:nvSpPr>
          <p:cNvPr id="4" name="ZoneTexte 3">
            <a:extLst>
              <a:ext uri="{FF2B5EF4-FFF2-40B4-BE49-F238E27FC236}">
                <a16:creationId xmlns:a16="http://schemas.microsoft.com/office/drawing/2014/main" id="{A4CF2E57-D4E6-0888-EC44-BFD808D340D2}"/>
              </a:ext>
            </a:extLst>
          </p:cNvPr>
          <p:cNvSpPr txBox="1"/>
          <p:nvPr/>
        </p:nvSpPr>
        <p:spPr>
          <a:xfrm>
            <a:off x="5037206" y="1947519"/>
            <a:ext cx="2659254" cy="954107"/>
          </a:xfrm>
          <a:prstGeom prst="rect">
            <a:avLst/>
          </a:prstGeom>
          <a:solidFill>
            <a:schemeClr val="bg1">
              <a:lumMod val="85000"/>
            </a:schemeClr>
          </a:solidFill>
          <a:scene3d>
            <a:camera prst="orthographicFront"/>
            <a:lightRig rig="threePt" dir="t"/>
          </a:scene3d>
          <a:sp3d contourW="12700">
            <a:contourClr>
              <a:srgbClr val="FF7E79"/>
            </a:contourClr>
          </a:sp3d>
        </p:spPr>
        <p:txBody>
          <a:bodyPr wrap="square" rtlCol="0">
            <a:spAutoFit/>
          </a:bodyPr>
          <a:lstStyle/>
          <a:p>
            <a:pPr algn="ctr"/>
            <a:r>
              <a:rPr lang="fr-FR" sz="2800" b="1" dirty="0"/>
              <a:t>Déposer candidature </a:t>
            </a:r>
          </a:p>
        </p:txBody>
      </p:sp>
      <p:sp>
        <p:nvSpPr>
          <p:cNvPr id="6" name="AutoShape 4" descr="MarchésOnline">
            <a:extLst>
              <a:ext uri="{FF2B5EF4-FFF2-40B4-BE49-F238E27FC236}">
                <a16:creationId xmlns:a16="http://schemas.microsoft.com/office/drawing/2014/main" id="{E639B027-41B1-053B-7393-A9C2D6C64B82}"/>
              </a:ext>
            </a:extLst>
          </p:cNvPr>
          <p:cNvSpPr>
            <a:spLocks noChangeAspect="1" noChangeArrowheads="1"/>
          </p:cNvSpPr>
          <p:nvPr/>
        </p:nvSpPr>
        <p:spPr bwMode="auto">
          <a:xfrm>
            <a:off x="9242220" y="1936458"/>
            <a:ext cx="2217420" cy="965168"/>
          </a:xfrm>
          <a:prstGeom prst="rect">
            <a:avLst/>
          </a:prstGeom>
          <a:solidFill>
            <a:schemeClr val="bg1">
              <a:lumMod val="85000"/>
            </a:schemeClr>
          </a:solidFill>
        </p:spPr>
        <p:txBody>
          <a:bodyPr vert="horz" wrap="square" lIns="91440" tIns="45720" rIns="91440" bIns="45720" numCol="1" anchor="t" anchorCtr="0" compatLnSpc="1">
            <a:prstTxWarp prst="textNoShape">
              <a:avLst/>
            </a:prstTxWarp>
          </a:bodyPr>
          <a:lstStyle/>
          <a:p>
            <a:pPr algn="ctr">
              <a:lnSpc>
                <a:spcPct val="150000"/>
              </a:lnSpc>
            </a:pPr>
            <a:r>
              <a:rPr lang="fr-FR" sz="2800" b="1" dirty="0"/>
              <a:t>Dossier offre </a:t>
            </a:r>
          </a:p>
        </p:txBody>
      </p:sp>
      <p:sp>
        <p:nvSpPr>
          <p:cNvPr id="10" name="ZoneTexte 9">
            <a:extLst>
              <a:ext uri="{FF2B5EF4-FFF2-40B4-BE49-F238E27FC236}">
                <a16:creationId xmlns:a16="http://schemas.microsoft.com/office/drawing/2014/main" id="{CFF3B7B4-D1D6-C6E8-402C-A69D02E93749}"/>
              </a:ext>
            </a:extLst>
          </p:cNvPr>
          <p:cNvSpPr txBox="1"/>
          <p:nvPr/>
        </p:nvSpPr>
        <p:spPr>
          <a:xfrm>
            <a:off x="6473952" y="4739762"/>
            <a:ext cx="4030783" cy="523220"/>
          </a:xfrm>
          <a:prstGeom prst="rect">
            <a:avLst/>
          </a:prstGeom>
          <a:solidFill>
            <a:srgbClr val="FFC000"/>
          </a:solidFill>
        </p:spPr>
        <p:txBody>
          <a:bodyPr wrap="none" rtlCol="0">
            <a:spAutoFit/>
          </a:bodyPr>
          <a:lstStyle/>
          <a:p>
            <a:r>
              <a:rPr lang="fr-FR" sz="2800" dirty="0"/>
              <a:t>MA REPONSE AU MARCHÉ</a:t>
            </a:r>
          </a:p>
        </p:txBody>
      </p:sp>
      <p:cxnSp>
        <p:nvCxnSpPr>
          <p:cNvPr id="13" name="Connecteur droit avec flèche 12">
            <a:extLst>
              <a:ext uri="{FF2B5EF4-FFF2-40B4-BE49-F238E27FC236}">
                <a16:creationId xmlns:a16="http://schemas.microsoft.com/office/drawing/2014/main" id="{C4280A48-F735-B628-CD24-4D2003D4FB1B}"/>
              </a:ext>
            </a:extLst>
          </p:cNvPr>
          <p:cNvCxnSpPr>
            <a:cxnSpLocks/>
          </p:cNvCxnSpPr>
          <p:nvPr/>
        </p:nvCxnSpPr>
        <p:spPr>
          <a:xfrm>
            <a:off x="6248400" y="3084955"/>
            <a:ext cx="1222508" cy="1280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B714DC65-E06F-1F12-EB0A-69D73FA55CF8}"/>
              </a:ext>
            </a:extLst>
          </p:cNvPr>
          <p:cNvCxnSpPr>
            <a:cxnSpLocks/>
          </p:cNvCxnSpPr>
          <p:nvPr/>
        </p:nvCxnSpPr>
        <p:spPr>
          <a:xfrm flipH="1">
            <a:off x="9539902" y="3060288"/>
            <a:ext cx="811028" cy="1304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7" name="Image 26" descr="Une image contenant croquis, illustration, Dessin animé, dessin&#10;&#10;Description générée automatiquement">
            <a:extLst>
              <a:ext uri="{FF2B5EF4-FFF2-40B4-BE49-F238E27FC236}">
                <a16:creationId xmlns:a16="http://schemas.microsoft.com/office/drawing/2014/main" id="{46BDE099-B1E2-7647-501A-6A3C8D77EA6A}"/>
              </a:ext>
            </a:extLst>
          </p:cNvPr>
          <p:cNvPicPr>
            <a:picLocks noChangeAspect="1"/>
          </p:cNvPicPr>
          <p:nvPr/>
        </p:nvPicPr>
        <p:blipFill>
          <a:blip r:embed="rId3"/>
          <a:stretch>
            <a:fillRect/>
          </a:stretch>
        </p:blipFill>
        <p:spPr>
          <a:xfrm>
            <a:off x="5050282" y="3016090"/>
            <a:ext cx="1066721" cy="1280065"/>
          </a:xfrm>
          <a:prstGeom prst="rect">
            <a:avLst/>
          </a:prstGeom>
        </p:spPr>
      </p:pic>
    </p:spTree>
    <p:extLst>
      <p:ext uri="{BB962C8B-B14F-4D97-AF65-F5344CB8AC3E}">
        <p14:creationId xmlns:p14="http://schemas.microsoft.com/office/powerpoint/2010/main" val="220995363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Comment répondre à un appel d’offres</a:t>
            </a:r>
            <a:br>
              <a:rPr lang="fr-FR" sz="5400" dirty="0">
                <a:solidFill>
                  <a:srgbClr val="FFFFFF"/>
                </a:solidFill>
              </a:rPr>
            </a:br>
            <a:r>
              <a:rPr lang="fr-FR" sz="5400" dirty="0">
                <a:solidFill>
                  <a:srgbClr val="FFFFFF"/>
                </a:solidFill>
              </a:rPr>
              <a:t>-------</a:t>
            </a:r>
            <a:br>
              <a:rPr lang="fr-FR" sz="5400" dirty="0">
                <a:solidFill>
                  <a:srgbClr val="FFFFFF"/>
                </a:solidFill>
              </a:rPr>
            </a:br>
            <a:r>
              <a:rPr lang="fr-FR" sz="2000" dirty="0">
                <a:solidFill>
                  <a:srgbClr val="FFFFFF"/>
                </a:solidFill>
              </a:rPr>
              <a:t>Au final !  </a:t>
            </a:r>
            <a:endParaRPr lang="en-US" sz="2000" dirty="0">
              <a:solidFill>
                <a:srgbClr val="FFFFFF"/>
              </a:solidFill>
            </a:endParaRPr>
          </a:p>
        </p:txBody>
      </p:sp>
      <p:sp>
        <p:nvSpPr>
          <p:cNvPr id="7" name="AutoShape 4" descr="MarchésOnline">
            <a:extLst>
              <a:ext uri="{FF2B5EF4-FFF2-40B4-BE49-F238E27FC236}">
                <a16:creationId xmlns:a16="http://schemas.microsoft.com/office/drawing/2014/main" id="{5777B306-42E6-2F82-47E3-23BF3FBDFD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ZoneTexte 1">
            <a:extLst>
              <a:ext uri="{FF2B5EF4-FFF2-40B4-BE49-F238E27FC236}">
                <a16:creationId xmlns:a16="http://schemas.microsoft.com/office/drawing/2014/main" id="{A8C5621A-28EF-DE85-FEB4-4C78B132DCD6}"/>
              </a:ext>
            </a:extLst>
          </p:cNvPr>
          <p:cNvSpPr txBox="1"/>
          <p:nvPr/>
        </p:nvSpPr>
        <p:spPr>
          <a:xfrm>
            <a:off x="4922318" y="642594"/>
            <a:ext cx="3182281" cy="400110"/>
          </a:xfrm>
          <a:prstGeom prst="rect">
            <a:avLst/>
          </a:prstGeom>
          <a:noFill/>
          <a:scene3d>
            <a:camera prst="orthographicFront"/>
            <a:lightRig rig="threePt" dir="t"/>
          </a:scene3d>
          <a:sp3d contourW="25400"/>
        </p:spPr>
        <p:txBody>
          <a:bodyPr wrap="none" rtlCol="0">
            <a:spAutoFit/>
          </a:bodyPr>
          <a:lstStyle/>
          <a:p>
            <a:r>
              <a:rPr lang="fr-FR" sz="2000" dirty="0"/>
              <a:t>Quelques recommandations : </a:t>
            </a:r>
          </a:p>
        </p:txBody>
      </p:sp>
      <p:sp>
        <p:nvSpPr>
          <p:cNvPr id="4" name="ZoneTexte 3">
            <a:extLst>
              <a:ext uri="{FF2B5EF4-FFF2-40B4-BE49-F238E27FC236}">
                <a16:creationId xmlns:a16="http://schemas.microsoft.com/office/drawing/2014/main" id="{A4CF2E57-D4E6-0888-EC44-BFD808D340D2}"/>
              </a:ext>
            </a:extLst>
          </p:cNvPr>
          <p:cNvSpPr txBox="1"/>
          <p:nvPr/>
        </p:nvSpPr>
        <p:spPr>
          <a:xfrm>
            <a:off x="5035296" y="1518917"/>
            <a:ext cx="6875350" cy="4678204"/>
          </a:xfrm>
          <a:prstGeom prst="rect">
            <a:avLst/>
          </a:prstGeom>
          <a:solidFill>
            <a:schemeClr val="tx1">
              <a:lumMod val="50000"/>
              <a:lumOff val="50000"/>
              <a:alpha val="74118"/>
            </a:schemeClr>
          </a:solidFill>
          <a:scene3d>
            <a:camera prst="orthographicFront"/>
            <a:lightRig rig="threePt" dir="t"/>
          </a:scene3d>
          <a:sp3d contourW="44450">
            <a:contourClr>
              <a:schemeClr val="accent5"/>
            </a:contourClr>
          </a:sp3d>
        </p:spPr>
        <p:txBody>
          <a:bodyPr wrap="square" rtlCol="0">
            <a:spAutoFit/>
          </a:bodyPr>
          <a:lstStyle/>
          <a:p>
            <a:pPr marL="457200" indent="-457200">
              <a:buFont typeface="Arial" panose="020B0604020202020204" pitchFamily="34" charset="0"/>
              <a:buChar char="•"/>
            </a:pPr>
            <a:endParaRPr lang="fr-FR" sz="2400" b="1" dirty="0">
              <a:solidFill>
                <a:schemeClr val="bg1"/>
              </a:solidFill>
            </a:endParaRPr>
          </a:p>
          <a:p>
            <a:pPr marL="457200" indent="-457200">
              <a:buFont typeface="Arial" panose="020B0604020202020204" pitchFamily="34" charset="0"/>
              <a:buChar char="•"/>
            </a:pPr>
            <a:r>
              <a:rPr lang="fr-FR" sz="2400" b="1" dirty="0">
                <a:solidFill>
                  <a:schemeClr val="bg1"/>
                </a:solidFill>
              </a:rPr>
              <a:t>Répondre aux besoins de l’acheteur </a:t>
            </a:r>
          </a:p>
          <a:p>
            <a:r>
              <a:rPr lang="fr-FR" b="1" dirty="0">
                <a:solidFill>
                  <a:schemeClr val="bg1"/>
                </a:solidFill>
              </a:rPr>
              <a:t>        Ne pas faire de sur qualité</a:t>
            </a:r>
            <a:r>
              <a:rPr lang="fr-FR" sz="2800" b="1" dirty="0">
                <a:solidFill>
                  <a:schemeClr val="bg1"/>
                </a:solidFill>
              </a:rPr>
              <a:t>.</a:t>
            </a:r>
          </a:p>
          <a:p>
            <a:endParaRPr lang="fr-FR" sz="2800" b="1" dirty="0">
              <a:solidFill>
                <a:schemeClr val="bg1"/>
              </a:solidFill>
            </a:endParaRPr>
          </a:p>
          <a:p>
            <a:pPr marL="457200" indent="-457200">
              <a:buFont typeface="Arial" panose="020B0604020202020204" pitchFamily="34" charset="0"/>
              <a:buChar char="•"/>
            </a:pPr>
            <a:r>
              <a:rPr lang="fr-FR" sz="2400" b="1" dirty="0">
                <a:solidFill>
                  <a:schemeClr val="bg1"/>
                </a:solidFill>
              </a:rPr>
              <a:t>Ne transmettre que les pièces demandées :</a:t>
            </a:r>
          </a:p>
          <a:p>
            <a:r>
              <a:rPr lang="fr-FR" b="1" dirty="0">
                <a:solidFill>
                  <a:schemeClr val="bg1"/>
                </a:solidFill>
              </a:rPr>
              <a:t>           Ne pas en faire trop</a:t>
            </a:r>
          </a:p>
          <a:p>
            <a:pPr algn="ctr"/>
            <a:endParaRPr lang="fr-FR" sz="2800" b="1" dirty="0">
              <a:solidFill>
                <a:schemeClr val="bg1"/>
              </a:solidFill>
            </a:endParaRPr>
          </a:p>
          <a:p>
            <a:pPr marL="457200" indent="-457200">
              <a:buFont typeface="Arial" panose="020B0604020202020204" pitchFamily="34" charset="0"/>
              <a:buChar char="•"/>
            </a:pPr>
            <a:r>
              <a:rPr lang="fr-FR" sz="2400" b="1" dirty="0">
                <a:solidFill>
                  <a:schemeClr val="bg1"/>
                </a:solidFill>
              </a:rPr>
              <a:t>Fixer un prix juste :</a:t>
            </a:r>
          </a:p>
          <a:p>
            <a:r>
              <a:rPr lang="fr-FR" b="1" dirty="0">
                <a:solidFill>
                  <a:schemeClr val="bg1"/>
                </a:solidFill>
              </a:rPr>
              <a:t>        Les acheteurs rejettent les offres anormalement basses</a:t>
            </a:r>
          </a:p>
          <a:p>
            <a:pPr algn="ctr"/>
            <a:endParaRPr lang="fr-FR" b="1" dirty="0">
              <a:solidFill>
                <a:schemeClr val="bg1"/>
              </a:solidFill>
            </a:endParaRPr>
          </a:p>
          <a:p>
            <a:pPr marL="457200" indent="-457200">
              <a:buFont typeface="Arial" panose="020B0604020202020204" pitchFamily="34" charset="0"/>
              <a:buChar char="•"/>
            </a:pPr>
            <a:r>
              <a:rPr lang="fr-FR" sz="2400" b="1" dirty="0">
                <a:solidFill>
                  <a:schemeClr val="bg1"/>
                </a:solidFill>
              </a:rPr>
              <a:t>Ne pas faire de fausses promesses : </a:t>
            </a:r>
          </a:p>
          <a:p>
            <a:r>
              <a:rPr lang="fr-FR" b="1" dirty="0">
                <a:solidFill>
                  <a:schemeClr val="bg1"/>
                </a:solidFill>
              </a:rPr>
              <a:t>        Votre offre vous engage  </a:t>
            </a:r>
          </a:p>
          <a:p>
            <a:endParaRPr lang="fr-FR" b="1" dirty="0"/>
          </a:p>
        </p:txBody>
      </p:sp>
      <p:pic>
        <p:nvPicPr>
          <p:cNvPr id="17" name="Image 16" descr="Une image contenant Graphique, Police, logo, graphisme&#10;&#10;Description générée automatiquement">
            <a:extLst>
              <a:ext uri="{FF2B5EF4-FFF2-40B4-BE49-F238E27FC236}">
                <a16:creationId xmlns:a16="http://schemas.microsoft.com/office/drawing/2014/main" id="{C857E0B9-81DD-977F-D377-B7E084A1E363}"/>
              </a:ext>
            </a:extLst>
          </p:cNvPr>
          <p:cNvPicPr>
            <a:picLocks noChangeAspect="1"/>
          </p:cNvPicPr>
          <p:nvPr/>
        </p:nvPicPr>
        <p:blipFill>
          <a:blip r:embed="rId3"/>
          <a:stretch>
            <a:fillRect/>
          </a:stretch>
        </p:blipFill>
        <p:spPr>
          <a:xfrm>
            <a:off x="9914839" y="246564"/>
            <a:ext cx="1715390" cy="1715390"/>
          </a:xfrm>
          <a:prstGeom prst="rect">
            <a:avLst/>
          </a:prstGeom>
        </p:spPr>
      </p:pic>
    </p:spTree>
    <p:extLst>
      <p:ext uri="{BB962C8B-B14F-4D97-AF65-F5344CB8AC3E}">
        <p14:creationId xmlns:p14="http://schemas.microsoft.com/office/powerpoint/2010/main" val="346078470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err="1">
                <a:solidFill>
                  <a:schemeClr val="bg1"/>
                </a:solidFill>
              </a:rPr>
              <a:t>CommentAVOIR</a:t>
            </a:r>
            <a:r>
              <a:rPr lang="fr-FR" sz="5400" dirty="0">
                <a:solidFill>
                  <a:schemeClr val="bg1"/>
                </a:solidFill>
              </a:rPr>
              <a:t> UNE BONNE NOTE</a:t>
            </a:r>
            <a:br>
              <a:rPr lang="fr-FR" sz="5400" dirty="0">
                <a:solidFill>
                  <a:srgbClr val="FFFFFF"/>
                </a:solidFill>
              </a:rPr>
            </a:br>
            <a:r>
              <a:rPr lang="fr-FR" sz="5400" dirty="0">
                <a:solidFill>
                  <a:srgbClr val="FFFFFF"/>
                </a:solidFill>
              </a:rPr>
              <a:t>-------</a:t>
            </a:r>
            <a:br>
              <a:rPr lang="fr-FR" sz="5400" dirty="0">
                <a:solidFill>
                  <a:srgbClr val="FFFFFF"/>
                </a:solidFill>
              </a:rPr>
            </a:br>
            <a:r>
              <a:rPr lang="fr-FR" sz="2000" dirty="0">
                <a:solidFill>
                  <a:srgbClr val="FFFFFF"/>
                </a:solidFill>
              </a:rPr>
              <a:t>au boulot !  </a:t>
            </a:r>
            <a:endParaRPr lang="en-US" sz="2000" dirty="0">
              <a:solidFill>
                <a:srgbClr val="FFFFFF"/>
              </a:solidFill>
            </a:endParaRPr>
          </a:p>
        </p:txBody>
      </p:sp>
      <p:sp>
        <p:nvSpPr>
          <p:cNvPr id="7" name="AutoShape 4" descr="MarchésOnline">
            <a:extLst>
              <a:ext uri="{FF2B5EF4-FFF2-40B4-BE49-F238E27FC236}">
                <a16:creationId xmlns:a16="http://schemas.microsoft.com/office/drawing/2014/main" id="{5777B306-42E6-2F82-47E3-23BF3FBDFD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ZoneTexte 3">
            <a:extLst>
              <a:ext uri="{FF2B5EF4-FFF2-40B4-BE49-F238E27FC236}">
                <a16:creationId xmlns:a16="http://schemas.microsoft.com/office/drawing/2014/main" id="{A4CF2E57-D4E6-0888-EC44-BFD808D340D2}"/>
              </a:ext>
            </a:extLst>
          </p:cNvPr>
          <p:cNvSpPr txBox="1"/>
          <p:nvPr/>
        </p:nvSpPr>
        <p:spPr>
          <a:xfrm>
            <a:off x="4803832" y="219885"/>
            <a:ext cx="7227158" cy="6418230"/>
          </a:xfrm>
          <a:prstGeom prst="rect">
            <a:avLst/>
          </a:prstGeom>
          <a:solidFill>
            <a:schemeClr val="bg1">
              <a:lumMod val="95000"/>
              <a:alpha val="74118"/>
            </a:schemeClr>
          </a:solidFill>
          <a:scene3d>
            <a:camera prst="orthographicFront"/>
            <a:lightRig rig="threePt" dir="t"/>
          </a:scene3d>
          <a:sp3d extrusionH="76200" contourW="44450">
            <a:bevelB w="241300" prst="coolSlant"/>
            <a:extrusionClr>
              <a:schemeClr val="accent4">
                <a:lumMod val="20000"/>
                <a:lumOff val="80000"/>
              </a:schemeClr>
            </a:extrusionClr>
            <a:contourClr>
              <a:schemeClr val="accent5"/>
            </a:contourClr>
          </a:sp3d>
        </p:spPr>
        <p:txBody>
          <a:bodyPr wrap="square" lIns="251999" tIns="251999" rIns="251999" bIns="251999" rtlCol="0">
            <a:spAutoFit/>
          </a:bodyPr>
          <a:lstStyle/>
          <a:p>
            <a:r>
              <a:rPr lang="fr-FR" sz="2400" dirty="0">
                <a:solidFill>
                  <a:schemeClr val="tx1">
                    <a:lumMod val="65000"/>
                    <a:lumOff val="35000"/>
                  </a:schemeClr>
                </a:solidFill>
                <a:latin typeface="+mj-lt"/>
              </a:rPr>
              <a:t>Votre responsable vient de faire l’acquisition d’une agence de communication grand public dont le chiffre d’affaires est en déclin depuis 6 mois.</a:t>
            </a:r>
          </a:p>
          <a:p>
            <a:endParaRPr lang="fr-FR" sz="2400" dirty="0">
              <a:solidFill>
                <a:schemeClr val="tx1">
                  <a:lumMod val="65000"/>
                  <a:lumOff val="35000"/>
                </a:schemeClr>
              </a:solidFill>
              <a:latin typeface="+mj-lt"/>
            </a:endParaRPr>
          </a:p>
          <a:p>
            <a:r>
              <a:rPr lang="fr-FR" sz="2400" dirty="0">
                <a:solidFill>
                  <a:schemeClr val="tx1">
                    <a:lumMod val="65000"/>
                    <a:lumOff val="35000"/>
                  </a:schemeClr>
                </a:solidFill>
                <a:latin typeface="+mj-lt"/>
              </a:rPr>
              <a:t>Lieux : Bordeaux</a:t>
            </a:r>
          </a:p>
          <a:p>
            <a:r>
              <a:rPr lang="fr-FR" sz="2400" dirty="0">
                <a:solidFill>
                  <a:schemeClr val="tx1">
                    <a:lumMod val="65000"/>
                    <a:lumOff val="35000"/>
                  </a:schemeClr>
                </a:solidFill>
                <a:latin typeface="+mj-lt"/>
              </a:rPr>
              <a:t>Composition : </a:t>
            </a:r>
          </a:p>
          <a:p>
            <a:pPr marL="800100" lvl="1" indent="-342900">
              <a:buFont typeface="Arial" panose="020B0604020202020204" pitchFamily="34" charset="0"/>
              <a:buChar char="•"/>
            </a:pPr>
            <a:r>
              <a:rPr lang="fr-FR" sz="2400" dirty="0">
                <a:solidFill>
                  <a:schemeClr val="tx1">
                    <a:lumMod val="65000"/>
                    <a:lumOff val="35000"/>
                  </a:schemeClr>
                </a:solidFill>
                <a:latin typeface="+mj-lt"/>
              </a:rPr>
              <a:t>Un chef d’agence </a:t>
            </a:r>
          </a:p>
          <a:p>
            <a:pPr marL="800100" lvl="1" indent="-342900">
              <a:buFont typeface="Arial" panose="020B0604020202020204" pitchFamily="34" charset="0"/>
              <a:buChar char="•"/>
            </a:pPr>
            <a:r>
              <a:rPr lang="fr-FR" sz="2400" dirty="0">
                <a:solidFill>
                  <a:schemeClr val="tx1">
                    <a:lumMod val="65000"/>
                    <a:lumOff val="35000"/>
                  </a:schemeClr>
                </a:solidFill>
                <a:latin typeface="+mj-lt"/>
              </a:rPr>
              <a:t>Une graphiste</a:t>
            </a:r>
          </a:p>
          <a:p>
            <a:pPr marL="800100" lvl="1" indent="-342900">
              <a:buFont typeface="Arial" panose="020B0604020202020204" pitchFamily="34" charset="0"/>
              <a:buChar char="•"/>
            </a:pPr>
            <a:r>
              <a:rPr lang="fr-FR" sz="2400" dirty="0">
                <a:solidFill>
                  <a:schemeClr val="tx1">
                    <a:lumMod val="65000"/>
                    <a:lumOff val="35000"/>
                  </a:schemeClr>
                </a:solidFill>
                <a:latin typeface="+mj-lt"/>
              </a:rPr>
              <a:t>Un développeur</a:t>
            </a:r>
          </a:p>
          <a:p>
            <a:pPr marL="800100" lvl="1" indent="-342900">
              <a:buFont typeface="Arial" panose="020B0604020202020204" pitchFamily="34" charset="0"/>
              <a:buChar char="•"/>
            </a:pPr>
            <a:r>
              <a:rPr lang="fr-FR" sz="2400" dirty="0">
                <a:solidFill>
                  <a:schemeClr val="tx1">
                    <a:lumMod val="65000"/>
                    <a:lumOff val="35000"/>
                  </a:schemeClr>
                </a:solidFill>
                <a:latin typeface="+mj-lt"/>
              </a:rPr>
              <a:t>Et vous en responsable marketing communication</a:t>
            </a:r>
          </a:p>
          <a:p>
            <a:pPr lvl="1"/>
            <a:endParaRPr lang="fr-FR" sz="2400" dirty="0">
              <a:solidFill>
                <a:schemeClr val="tx1">
                  <a:lumMod val="65000"/>
                  <a:lumOff val="35000"/>
                </a:schemeClr>
              </a:solidFill>
              <a:latin typeface="+mj-lt"/>
            </a:endParaRPr>
          </a:p>
          <a:p>
            <a:r>
              <a:rPr lang="fr-FR" sz="2400" dirty="0">
                <a:solidFill>
                  <a:schemeClr val="tx1">
                    <a:lumMod val="65000"/>
                    <a:lumOff val="35000"/>
                  </a:schemeClr>
                </a:solidFill>
                <a:latin typeface="+mj-lt"/>
              </a:rPr>
              <a:t>Budget attribué pour le développement commercial : </a:t>
            </a:r>
            <a:r>
              <a:rPr lang="fr-FR" sz="2400" b="1" dirty="0">
                <a:solidFill>
                  <a:schemeClr val="tx1">
                    <a:lumMod val="65000"/>
                    <a:lumOff val="35000"/>
                  </a:schemeClr>
                </a:solidFill>
                <a:latin typeface="+mj-lt"/>
              </a:rPr>
              <a:t>5 000 €</a:t>
            </a:r>
            <a:r>
              <a:rPr lang="fr-FR" sz="2400" dirty="0">
                <a:solidFill>
                  <a:schemeClr val="tx1">
                    <a:lumMod val="65000"/>
                    <a:lumOff val="35000"/>
                  </a:schemeClr>
                </a:solidFill>
                <a:latin typeface="+mj-lt"/>
              </a:rPr>
              <a:t>, mais c’est un </a:t>
            </a:r>
            <a:r>
              <a:rPr lang="fr-FR" sz="2400" b="1" dirty="0">
                <a:solidFill>
                  <a:schemeClr val="tx1">
                    <a:lumMod val="65000"/>
                    <a:lumOff val="35000"/>
                  </a:schemeClr>
                </a:solidFill>
                <a:latin typeface="+mj-lt"/>
              </a:rPr>
              <a:t>gros effort financier, </a:t>
            </a:r>
            <a:r>
              <a:rPr lang="fr-FR" sz="2400" dirty="0">
                <a:solidFill>
                  <a:schemeClr val="tx1">
                    <a:lumMod val="65000"/>
                    <a:lumOff val="35000"/>
                  </a:schemeClr>
                </a:solidFill>
                <a:latin typeface="+mj-lt"/>
              </a:rPr>
              <a:t>l’entreprise à peu de trésoreries ! vous avez </a:t>
            </a:r>
            <a:r>
              <a:rPr lang="fr-FR" sz="2400" b="1" dirty="0">
                <a:solidFill>
                  <a:schemeClr val="tx1">
                    <a:lumMod val="65000"/>
                    <a:lumOff val="35000"/>
                  </a:schemeClr>
                </a:solidFill>
                <a:latin typeface="+mj-lt"/>
              </a:rPr>
              <a:t>4 mois pour remonter la pente </a:t>
            </a:r>
            <a:r>
              <a:rPr lang="fr-FR" sz="2400" dirty="0">
                <a:solidFill>
                  <a:schemeClr val="tx1">
                    <a:lumMod val="65000"/>
                    <a:lumOff val="35000"/>
                  </a:schemeClr>
                </a:solidFill>
                <a:latin typeface="+mj-lt"/>
              </a:rPr>
              <a:t>! </a:t>
            </a:r>
          </a:p>
          <a:p>
            <a:r>
              <a:rPr lang="fr-FR" sz="2400" dirty="0">
                <a:solidFill>
                  <a:schemeClr val="tx1">
                    <a:lumMod val="65000"/>
                    <a:lumOff val="35000"/>
                  </a:schemeClr>
                </a:solidFill>
                <a:latin typeface="+mj-lt"/>
              </a:rPr>
              <a:t>Quel que sont les diagnostiques que vous allez faire et les préconisations que vous allez apporter. Soyez </a:t>
            </a:r>
            <a:r>
              <a:rPr lang="fr-FR" sz="2400" b="1" dirty="0">
                <a:solidFill>
                  <a:schemeClr val="tx1">
                    <a:lumMod val="65000"/>
                    <a:lumOff val="35000"/>
                  </a:schemeClr>
                </a:solidFill>
                <a:latin typeface="+mj-lt"/>
              </a:rPr>
              <a:t>créatif et pertinent</a:t>
            </a:r>
            <a:endParaRPr lang="fr-FR" sz="2400" dirty="0">
              <a:solidFill>
                <a:schemeClr val="tx1">
                  <a:lumMod val="65000"/>
                  <a:lumOff val="35000"/>
                </a:schemeClr>
              </a:solidFill>
              <a:latin typeface="+mj-lt"/>
            </a:endParaRPr>
          </a:p>
        </p:txBody>
      </p:sp>
      <p:pic>
        <p:nvPicPr>
          <p:cNvPr id="5" name="Image 4">
            <a:extLst>
              <a:ext uri="{FF2B5EF4-FFF2-40B4-BE49-F238E27FC236}">
                <a16:creationId xmlns:a16="http://schemas.microsoft.com/office/drawing/2014/main" id="{45FC8CE7-D67E-C861-3B3A-28911F83447A}"/>
              </a:ext>
            </a:extLst>
          </p:cNvPr>
          <p:cNvPicPr>
            <a:picLocks noChangeAspect="1"/>
          </p:cNvPicPr>
          <p:nvPr/>
        </p:nvPicPr>
        <p:blipFill>
          <a:blip r:embed="rId3"/>
          <a:stretch>
            <a:fillRect/>
          </a:stretch>
        </p:blipFill>
        <p:spPr>
          <a:xfrm>
            <a:off x="7897237" y="1363133"/>
            <a:ext cx="3822700" cy="2133600"/>
          </a:xfrm>
          <a:prstGeom prst="rect">
            <a:avLst/>
          </a:prstGeom>
        </p:spPr>
      </p:pic>
      <p:pic>
        <p:nvPicPr>
          <p:cNvPr id="13" name="Image 12" descr="Une image contenant texte, écriture manuscrite, Police, typographie&#10;&#10;Description générée automatiquement">
            <a:extLst>
              <a:ext uri="{FF2B5EF4-FFF2-40B4-BE49-F238E27FC236}">
                <a16:creationId xmlns:a16="http://schemas.microsoft.com/office/drawing/2014/main" id="{C67ABB6E-F608-2C2C-4C48-681462C8C63B}"/>
              </a:ext>
            </a:extLst>
          </p:cNvPr>
          <p:cNvPicPr>
            <a:picLocks noChangeAspect="1"/>
          </p:cNvPicPr>
          <p:nvPr/>
        </p:nvPicPr>
        <p:blipFill>
          <a:blip r:embed="rId4"/>
          <a:stretch>
            <a:fillRect/>
          </a:stretch>
        </p:blipFill>
        <p:spPr>
          <a:xfrm>
            <a:off x="2383413" y="804333"/>
            <a:ext cx="1822450" cy="1117600"/>
          </a:xfrm>
          <a:prstGeom prst="rect">
            <a:avLst/>
          </a:prstGeom>
        </p:spPr>
      </p:pic>
    </p:spTree>
    <p:extLst>
      <p:ext uri="{BB962C8B-B14F-4D97-AF65-F5344CB8AC3E}">
        <p14:creationId xmlns:p14="http://schemas.microsoft.com/office/powerpoint/2010/main" val="319270594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F3DB0970-6627-1DF6-E0EE-ADEFF175D3A5}"/>
              </a:ext>
            </a:extLst>
          </p:cNvPr>
          <p:cNvSpPr txBox="1">
            <a:spLocks/>
          </p:cNvSpPr>
          <p:nvPr/>
        </p:nvSpPr>
        <p:spPr>
          <a:xfrm>
            <a:off x="786679" y="660114"/>
            <a:ext cx="3931920" cy="3034857"/>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400" dirty="0">
                <a:solidFill>
                  <a:srgbClr val="FFFFFF"/>
                </a:solidFill>
              </a:rPr>
              <a:t>Plan de communication : les Étapes  </a:t>
            </a:r>
          </a:p>
        </p:txBody>
      </p:sp>
      <p:sp>
        <p:nvSpPr>
          <p:cNvPr id="14" name="ZoneTexte 13">
            <a:extLst>
              <a:ext uri="{FF2B5EF4-FFF2-40B4-BE49-F238E27FC236}">
                <a16:creationId xmlns:a16="http://schemas.microsoft.com/office/drawing/2014/main" id="{37A18950-7B4A-EFD2-B831-C532B4DE2E44}"/>
              </a:ext>
            </a:extLst>
          </p:cNvPr>
          <p:cNvSpPr txBox="1"/>
          <p:nvPr/>
        </p:nvSpPr>
        <p:spPr>
          <a:xfrm>
            <a:off x="4955177" y="535900"/>
            <a:ext cx="6956702" cy="6093976"/>
          </a:xfrm>
          <a:prstGeom prst="rect">
            <a:avLst/>
          </a:prstGeom>
          <a:noFill/>
        </p:spPr>
        <p:txBody>
          <a:bodyPr wrap="square" rtlCol="0">
            <a:spAutoFit/>
          </a:bodyPr>
          <a:lstStyle/>
          <a:p>
            <a:pPr marL="342900" indent="-342900" algn="l" fontAlgn="base">
              <a:buAutoNum type="arabicPeriod"/>
            </a:pPr>
            <a:r>
              <a:rPr lang="fr-FR" sz="2000" dirty="0">
                <a:solidFill>
                  <a:schemeClr val="tx2"/>
                </a:solidFill>
              </a:rPr>
              <a:t>Diagnostiquer votre environnement et communications</a:t>
            </a:r>
          </a:p>
          <a:p>
            <a:pPr algn="l" fontAlgn="base"/>
            <a:endParaRPr lang="fr-FR" sz="2000" dirty="0">
              <a:solidFill>
                <a:schemeClr val="tx2"/>
              </a:solidFill>
            </a:endParaRPr>
          </a:p>
          <a:p>
            <a:pPr algn="l" fontAlgn="base"/>
            <a:r>
              <a:rPr lang="fr-FR" sz="1400" dirty="0"/>
              <a:t>Quelles sont les orientations stratégiques de mon organisation? Listez-les, elles vous aideront à déduire les orientations de votre plan de communication. </a:t>
            </a:r>
          </a:p>
          <a:p>
            <a:pPr algn="l" fontAlgn="base"/>
            <a:r>
              <a:rPr lang="fr-FR" sz="1400" dirty="0"/>
              <a:t>Ensuite, interrogez-vous sur vos actions de communication en place (audit).</a:t>
            </a:r>
            <a:br>
              <a:rPr lang="fr-FR" sz="1400" dirty="0"/>
            </a:br>
            <a:endParaRPr lang="fr-FR" dirty="0"/>
          </a:p>
          <a:p>
            <a:pPr algn="l" fontAlgn="base"/>
            <a:r>
              <a:rPr lang="fr-FR" sz="2000" dirty="0">
                <a:solidFill>
                  <a:schemeClr val="tx2"/>
                </a:solidFill>
              </a:rPr>
              <a:t>2. Préciser le but à atteindre</a:t>
            </a:r>
          </a:p>
          <a:p>
            <a:pPr algn="l" fontAlgn="base"/>
            <a:endParaRPr lang="fr-FR" sz="2000" dirty="0">
              <a:solidFill>
                <a:schemeClr val="tx2"/>
              </a:solidFill>
            </a:endParaRPr>
          </a:p>
          <a:p>
            <a:pPr algn="l" fontAlgn="base"/>
            <a:r>
              <a:rPr lang="fr-FR" sz="1600" b="1" dirty="0">
                <a:solidFill>
                  <a:srgbClr val="FF7E79"/>
                </a:solidFill>
              </a:rPr>
              <a:t>ÉLARGIR</a:t>
            </a:r>
            <a:r>
              <a:rPr lang="fr-FR" sz="1400" b="1" dirty="0"/>
              <a:t> ou</a:t>
            </a:r>
            <a:r>
              <a:rPr lang="fr-FR" sz="1400" dirty="0"/>
              <a:t> </a:t>
            </a:r>
            <a:r>
              <a:rPr lang="fr-FR" sz="1400" b="1" dirty="0">
                <a:solidFill>
                  <a:srgbClr val="FF7E79"/>
                </a:solidFill>
              </a:rPr>
              <a:t>FIDÉLISER</a:t>
            </a:r>
            <a:r>
              <a:rPr lang="fr-FR" sz="1400" dirty="0">
                <a:solidFill>
                  <a:srgbClr val="FF7E79"/>
                </a:solidFill>
              </a:rPr>
              <a:t> </a:t>
            </a:r>
          </a:p>
          <a:p>
            <a:pPr algn="l" fontAlgn="base"/>
            <a:r>
              <a:rPr lang="fr-FR" sz="1400" dirty="0"/>
              <a:t>vous devez savoir si vous voulez vous faire connaître, vous faire aimer, ou proposer des nouvelles prestations</a:t>
            </a:r>
            <a:r>
              <a:rPr lang="fr-FR" sz="1600" dirty="0"/>
              <a:t>.</a:t>
            </a:r>
          </a:p>
          <a:p>
            <a:pPr algn="l" fontAlgn="base"/>
            <a:endParaRPr lang="fr-FR" dirty="0"/>
          </a:p>
          <a:p>
            <a:pPr algn="l" fontAlgn="base"/>
            <a:r>
              <a:rPr lang="fr-FR" sz="2000" dirty="0"/>
              <a:t>3. </a:t>
            </a:r>
            <a:r>
              <a:rPr lang="fr-FR" sz="2000" dirty="0">
                <a:solidFill>
                  <a:schemeClr val="tx2"/>
                </a:solidFill>
              </a:rPr>
              <a:t>Définir ses objectifs</a:t>
            </a:r>
          </a:p>
          <a:p>
            <a:pPr algn="l" fontAlgn="base"/>
            <a:endParaRPr lang="fr-FR" sz="2000" dirty="0">
              <a:solidFill>
                <a:schemeClr val="tx2"/>
              </a:solidFill>
            </a:endParaRPr>
          </a:p>
          <a:p>
            <a:pPr algn="l" fontAlgn="base"/>
            <a:r>
              <a:rPr lang="fr-FR" sz="1400" u="sng" dirty="0"/>
              <a:t>Comment allez-vous atteindre votre but </a:t>
            </a:r>
            <a:r>
              <a:rPr lang="fr-FR" sz="1400" dirty="0"/>
              <a:t>? </a:t>
            </a:r>
          </a:p>
          <a:p>
            <a:pPr algn="l" fontAlgn="base"/>
            <a:r>
              <a:rPr lang="fr-FR" sz="1400" dirty="0"/>
              <a:t>Grâce à des objectifs et pour être sûr que vos objectifs sont réalistes, définissez-les en objectifs </a:t>
            </a:r>
            <a:r>
              <a:rPr lang="fr-FR" sz="1400" u="sng" dirty="0"/>
              <a:t>Mesurables</a:t>
            </a:r>
            <a:r>
              <a:rPr lang="fr-FR" sz="1400" dirty="0"/>
              <a:t>, </a:t>
            </a:r>
            <a:r>
              <a:rPr lang="fr-FR" sz="1400" u="sng" dirty="0"/>
              <a:t>Acceptables</a:t>
            </a:r>
            <a:r>
              <a:rPr lang="fr-FR" sz="1400" dirty="0"/>
              <a:t>, </a:t>
            </a:r>
            <a:r>
              <a:rPr lang="fr-FR" sz="1400" u="sng" dirty="0"/>
              <a:t>Réalistes</a:t>
            </a:r>
            <a:r>
              <a:rPr lang="fr-FR" sz="1400" dirty="0"/>
              <a:t> et </a:t>
            </a:r>
            <a:r>
              <a:rPr lang="fr-FR" sz="1400" u="sng" dirty="0"/>
              <a:t>définis dans le Temps</a:t>
            </a:r>
            <a:r>
              <a:rPr lang="fr-FR" sz="1400" dirty="0"/>
              <a:t>. </a:t>
            </a:r>
          </a:p>
          <a:p>
            <a:pPr algn="l" fontAlgn="base"/>
            <a:endParaRPr lang="fr-FR" dirty="0"/>
          </a:p>
          <a:p>
            <a:pPr algn="l" fontAlgn="base"/>
            <a:r>
              <a:rPr lang="fr-FR" sz="2000" dirty="0">
                <a:solidFill>
                  <a:schemeClr val="tx2"/>
                </a:solidFill>
              </a:rPr>
              <a:t>4. Cibler le public à atteindre</a:t>
            </a:r>
          </a:p>
          <a:p>
            <a:pPr algn="l" fontAlgn="base"/>
            <a:endParaRPr lang="fr-FR" sz="2000" dirty="0">
              <a:solidFill>
                <a:schemeClr val="tx2"/>
              </a:solidFill>
            </a:endParaRPr>
          </a:p>
          <a:p>
            <a:pPr algn="l" fontAlgn="base"/>
            <a:r>
              <a:rPr lang="fr-FR" sz="1400" dirty="0"/>
              <a:t>Savoir à qui on s’adresse est un élément clé de votre plan de communication puisqu’il influencera le message et/ou le canal de diffusion. </a:t>
            </a:r>
          </a:p>
          <a:p>
            <a:endParaRPr lang="fr-FR" dirty="0"/>
          </a:p>
        </p:txBody>
      </p:sp>
    </p:spTree>
    <p:extLst>
      <p:ext uri="{BB962C8B-B14F-4D97-AF65-F5344CB8AC3E}">
        <p14:creationId xmlns:p14="http://schemas.microsoft.com/office/powerpoint/2010/main" val="133415190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86F1F6-51DF-8DC3-D0E2-AC8C095F1C3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AE183B-72E7-3C37-E4E2-DC411AA4B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DF772F-CDAB-2026-3485-5E325D7B5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DB5B8244-B9DF-D552-BC4A-4896ED42D3BB}"/>
              </a:ext>
            </a:extLst>
          </p:cNvPr>
          <p:cNvSpPr txBox="1">
            <a:spLocks/>
          </p:cNvSpPr>
          <p:nvPr/>
        </p:nvSpPr>
        <p:spPr>
          <a:xfrm>
            <a:off x="786679" y="660114"/>
            <a:ext cx="3931920" cy="3034857"/>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400" dirty="0">
                <a:solidFill>
                  <a:srgbClr val="FFFFFF"/>
                </a:solidFill>
              </a:rPr>
              <a:t>Plan de communication : les Étapes  </a:t>
            </a:r>
          </a:p>
        </p:txBody>
      </p:sp>
      <p:sp>
        <p:nvSpPr>
          <p:cNvPr id="14" name="ZoneTexte 13">
            <a:extLst>
              <a:ext uri="{FF2B5EF4-FFF2-40B4-BE49-F238E27FC236}">
                <a16:creationId xmlns:a16="http://schemas.microsoft.com/office/drawing/2014/main" id="{A342BAC5-5698-D863-C830-207B6BE31988}"/>
              </a:ext>
            </a:extLst>
          </p:cNvPr>
          <p:cNvSpPr txBox="1"/>
          <p:nvPr/>
        </p:nvSpPr>
        <p:spPr>
          <a:xfrm>
            <a:off x="4899523" y="751344"/>
            <a:ext cx="7111553" cy="5909310"/>
          </a:xfrm>
          <a:prstGeom prst="rect">
            <a:avLst/>
          </a:prstGeom>
          <a:noFill/>
        </p:spPr>
        <p:txBody>
          <a:bodyPr wrap="square" rtlCol="0">
            <a:spAutoFit/>
          </a:bodyPr>
          <a:lstStyle/>
          <a:p>
            <a:pPr algn="l" fontAlgn="base"/>
            <a:r>
              <a:rPr lang="fr-FR" sz="2000" dirty="0">
                <a:solidFill>
                  <a:schemeClr val="tx2"/>
                </a:solidFill>
              </a:rPr>
              <a:t>6. Créer le message clé</a:t>
            </a:r>
          </a:p>
          <a:p>
            <a:pPr algn="l" fontAlgn="base"/>
            <a:endParaRPr lang="fr-FR" sz="1000" dirty="0"/>
          </a:p>
          <a:p>
            <a:pPr algn="l" fontAlgn="base"/>
            <a:r>
              <a:rPr lang="fr-FR" sz="1400" u="sng" dirty="0"/>
              <a:t>Quelles sont mes forces</a:t>
            </a:r>
            <a:r>
              <a:rPr lang="fr-FR" sz="1400" dirty="0"/>
              <a:t>? </a:t>
            </a:r>
            <a:r>
              <a:rPr lang="fr-FR" sz="1400" u="sng" dirty="0"/>
              <a:t>Que recherchent mes clients</a:t>
            </a:r>
            <a:r>
              <a:rPr lang="fr-FR" sz="1400" dirty="0"/>
              <a:t>? Votre connaissance de votre environnement est un atout pour trouver un message séduisant, persuasif et convaincant. Rappelez-vous qu’il doit provoquer un changement de comportement ou d’attitude.</a:t>
            </a:r>
          </a:p>
          <a:p>
            <a:pPr algn="l" fontAlgn="base"/>
            <a:endParaRPr lang="fr-FR" sz="2000" dirty="0">
              <a:solidFill>
                <a:schemeClr val="tx2"/>
              </a:solidFill>
            </a:endParaRPr>
          </a:p>
          <a:p>
            <a:pPr algn="l" fontAlgn="base"/>
            <a:r>
              <a:rPr lang="fr-FR" sz="2000" dirty="0">
                <a:solidFill>
                  <a:schemeClr val="tx2"/>
                </a:solidFill>
              </a:rPr>
              <a:t>7. Établir votre stratégie de communication et de diffusion</a:t>
            </a:r>
          </a:p>
          <a:p>
            <a:pPr algn="l" fontAlgn="base"/>
            <a:endParaRPr lang="fr-FR" sz="1000" dirty="0"/>
          </a:p>
          <a:p>
            <a:pPr algn="l" fontAlgn="base"/>
            <a:r>
              <a:rPr lang="fr-FR" sz="1400" u="sng" dirty="0"/>
              <a:t>Comment le dire</a:t>
            </a:r>
            <a:r>
              <a:rPr lang="fr-FR" sz="1400" dirty="0"/>
              <a:t>? C’est la question pour établir votre stratégie de communication. Ensuite, vous serez en mesure de choisir parmi ces différents canaux de diffusion : les relations publiques, la promotion/marketing, l’information, la consultation et l’animation.</a:t>
            </a:r>
          </a:p>
          <a:p>
            <a:pPr algn="l" fontAlgn="base"/>
            <a:endParaRPr lang="fr-FR" sz="1400" dirty="0"/>
          </a:p>
          <a:p>
            <a:pPr algn="l" fontAlgn="base"/>
            <a:r>
              <a:rPr lang="fr-FR" sz="2000" dirty="0">
                <a:solidFill>
                  <a:schemeClr val="tx2"/>
                </a:solidFill>
              </a:rPr>
              <a:t>8. Établir un calendrier de communication</a:t>
            </a:r>
          </a:p>
          <a:p>
            <a:pPr algn="l" fontAlgn="base"/>
            <a:endParaRPr lang="fr-FR" sz="1000" dirty="0">
              <a:solidFill>
                <a:schemeClr val="tx2"/>
              </a:solidFill>
            </a:endParaRPr>
          </a:p>
          <a:p>
            <a:pPr algn="l" fontAlgn="base"/>
            <a:r>
              <a:rPr lang="fr-FR" sz="1400" dirty="0"/>
              <a:t>Avant d’établir votre calendrier de communication, vous devez lister les actions de communication à mettre en place. En posant ces actions, vous aurez alors une idée précise de quand vous voulez les mettre en place en combien de temps.</a:t>
            </a:r>
          </a:p>
          <a:p>
            <a:pPr algn="l" fontAlgn="base"/>
            <a:endParaRPr lang="fr-FR" sz="1400" dirty="0"/>
          </a:p>
          <a:p>
            <a:pPr algn="l" fontAlgn="base"/>
            <a:r>
              <a:rPr lang="fr-FR" sz="2000" dirty="0">
                <a:solidFill>
                  <a:schemeClr val="tx2"/>
                </a:solidFill>
              </a:rPr>
              <a:t>9. Définir un budget</a:t>
            </a:r>
          </a:p>
          <a:p>
            <a:pPr algn="l" fontAlgn="base"/>
            <a:endParaRPr lang="fr-FR" sz="1000" dirty="0">
              <a:solidFill>
                <a:schemeClr val="tx2"/>
              </a:solidFill>
            </a:endParaRPr>
          </a:p>
          <a:p>
            <a:pPr algn="l" fontAlgn="base"/>
            <a:r>
              <a:rPr lang="fr-FR" sz="1400" dirty="0"/>
              <a:t>Comme le dit l’adage, l’argent est le « nerf de la guerre ». Cette étape cruciale du plan de communication déterminera l’ampleur de votre plan de communication, </a:t>
            </a:r>
            <a:r>
              <a:rPr lang="fr-FR" sz="1400" b="1" dirty="0"/>
              <a:t>il vous faut donc y penser dès le début</a:t>
            </a:r>
            <a:r>
              <a:rPr lang="fr-FR" sz="1400" dirty="0"/>
              <a:t>. Au-delà des moyens financiers, pensez également aux ressources humaines et matérielles dont vous aurez besoin.</a:t>
            </a:r>
          </a:p>
          <a:p>
            <a:pPr algn="l" fontAlgn="base"/>
            <a:endParaRPr lang="fr-FR" sz="1400" dirty="0"/>
          </a:p>
        </p:txBody>
      </p:sp>
    </p:spTree>
    <p:extLst>
      <p:ext uri="{BB962C8B-B14F-4D97-AF65-F5344CB8AC3E}">
        <p14:creationId xmlns:p14="http://schemas.microsoft.com/office/powerpoint/2010/main" val="362214395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4C8B9D-8A81-648C-7F33-0A12B951F2B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59AB04-7D1C-A151-FFDF-86D9FA2A5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F4D3992-80DE-4140-AB06-14A40C1D2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C880D8EB-2EDD-120B-E291-365A07A6E60A}"/>
              </a:ext>
            </a:extLst>
          </p:cNvPr>
          <p:cNvSpPr txBox="1">
            <a:spLocks/>
          </p:cNvSpPr>
          <p:nvPr/>
        </p:nvSpPr>
        <p:spPr>
          <a:xfrm>
            <a:off x="786679" y="660114"/>
            <a:ext cx="3931920" cy="3034857"/>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4400" dirty="0">
                <a:solidFill>
                  <a:srgbClr val="FFFFFF"/>
                </a:solidFill>
              </a:rPr>
              <a:t>Plan de communication : les Étapes  </a:t>
            </a:r>
          </a:p>
        </p:txBody>
      </p:sp>
      <p:sp>
        <p:nvSpPr>
          <p:cNvPr id="14" name="ZoneTexte 13">
            <a:extLst>
              <a:ext uri="{FF2B5EF4-FFF2-40B4-BE49-F238E27FC236}">
                <a16:creationId xmlns:a16="http://schemas.microsoft.com/office/drawing/2014/main" id="{35FF925D-06F9-F6B6-EC5A-D4D86BF26488}"/>
              </a:ext>
            </a:extLst>
          </p:cNvPr>
          <p:cNvSpPr txBox="1"/>
          <p:nvPr/>
        </p:nvSpPr>
        <p:spPr>
          <a:xfrm>
            <a:off x="4906276" y="278651"/>
            <a:ext cx="7111553" cy="2492990"/>
          </a:xfrm>
          <a:prstGeom prst="rect">
            <a:avLst/>
          </a:prstGeom>
          <a:noFill/>
        </p:spPr>
        <p:txBody>
          <a:bodyPr wrap="square" rtlCol="0">
            <a:spAutoFit/>
          </a:bodyPr>
          <a:lstStyle/>
          <a:p>
            <a:pPr algn="l" fontAlgn="base"/>
            <a:endParaRPr lang="fr-FR" sz="2000" dirty="0"/>
          </a:p>
          <a:p>
            <a:pPr algn="l" fontAlgn="base"/>
            <a:r>
              <a:rPr lang="fr-FR" sz="2000" dirty="0">
                <a:solidFill>
                  <a:schemeClr val="tx2"/>
                </a:solidFill>
              </a:rPr>
              <a:t>10. Évaluer son plan de communication</a:t>
            </a:r>
          </a:p>
          <a:p>
            <a:pPr algn="l" fontAlgn="base"/>
            <a:endParaRPr lang="fr-FR" sz="1400" dirty="0"/>
          </a:p>
          <a:p>
            <a:pPr algn="l" fontAlgn="base"/>
            <a:r>
              <a:rPr lang="fr-FR" sz="1400" u="sng" dirty="0"/>
              <a:t>Comment savoir si mon plan de communication est efficace</a:t>
            </a:r>
            <a:r>
              <a:rPr lang="fr-FR" sz="1400" dirty="0"/>
              <a:t>? Définissez des critères quantitatifs et qualitatifs. Les critères quantitatifs font référence à des unités, des ratios ou encore des taux. Les critères qualitatifs vous seront utiles pour comprendre, au-delà des chiffres, si votre plan de communication a atteint sa cible.</a:t>
            </a:r>
          </a:p>
          <a:p>
            <a:pPr algn="l" fontAlgn="base"/>
            <a:endParaRPr lang="fr-FR" sz="1400" dirty="0"/>
          </a:p>
          <a:p>
            <a:pPr algn="l" fontAlgn="base"/>
            <a:endParaRPr lang="fr-FR" sz="1400" dirty="0"/>
          </a:p>
          <a:p>
            <a:endParaRPr lang="fr-FR" dirty="0"/>
          </a:p>
        </p:txBody>
      </p:sp>
      <p:pic>
        <p:nvPicPr>
          <p:cNvPr id="3" name="Image 2" descr="Une image contenant texte, Graphique, clipart, graphisme&#10;&#10;Description générée automatiquement">
            <a:extLst>
              <a:ext uri="{FF2B5EF4-FFF2-40B4-BE49-F238E27FC236}">
                <a16:creationId xmlns:a16="http://schemas.microsoft.com/office/drawing/2014/main" id="{31E6967A-66D9-153E-720E-BB0B7EA5D29D}"/>
              </a:ext>
            </a:extLst>
          </p:cNvPr>
          <p:cNvPicPr>
            <a:picLocks noChangeAspect="1"/>
          </p:cNvPicPr>
          <p:nvPr/>
        </p:nvPicPr>
        <p:blipFill>
          <a:blip r:embed="rId3"/>
          <a:stretch>
            <a:fillRect/>
          </a:stretch>
        </p:blipFill>
        <p:spPr>
          <a:xfrm>
            <a:off x="4841966" y="2280851"/>
            <a:ext cx="6932023" cy="3761174"/>
          </a:xfrm>
          <a:prstGeom prst="rect">
            <a:avLst/>
          </a:prstGeom>
        </p:spPr>
      </p:pic>
      <p:sp>
        <p:nvSpPr>
          <p:cNvPr id="4" name="ZoneTexte 3">
            <a:extLst>
              <a:ext uri="{FF2B5EF4-FFF2-40B4-BE49-F238E27FC236}">
                <a16:creationId xmlns:a16="http://schemas.microsoft.com/office/drawing/2014/main" id="{34FD1207-C1CB-FDC8-8890-544E7E3E904D}"/>
              </a:ext>
            </a:extLst>
          </p:cNvPr>
          <p:cNvSpPr txBox="1"/>
          <p:nvPr/>
        </p:nvSpPr>
        <p:spPr>
          <a:xfrm>
            <a:off x="5786646" y="6042025"/>
            <a:ext cx="5042662" cy="523220"/>
          </a:xfrm>
          <a:prstGeom prst="rect">
            <a:avLst/>
          </a:prstGeom>
          <a:noFill/>
        </p:spPr>
        <p:txBody>
          <a:bodyPr wrap="none" rtlCol="0">
            <a:spAutoFit/>
          </a:bodyPr>
          <a:lstStyle/>
          <a:p>
            <a:r>
              <a:rPr lang="fr-FR" sz="2800" dirty="0">
                <a:solidFill>
                  <a:srgbClr val="FF0000"/>
                </a:solidFill>
              </a:rPr>
              <a:t>Pensez qualité pensez « Deming »</a:t>
            </a:r>
          </a:p>
        </p:txBody>
      </p:sp>
    </p:spTree>
    <p:extLst>
      <p:ext uri="{BB962C8B-B14F-4D97-AF65-F5344CB8AC3E}">
        <p14:creationId xmlns:p14="http://schemas.microsoft.com/office/powerpoint/2010/main" val="419511087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7588" y="804333"/>
            <a:ext cx="3391900" cy="5249334"/>
          </a:xfrm>
        </p:spPr>
        <p:txBody>
          <a:bodyPr>
            <a:normAutofit/>
          </a:bodyPr>
          <a:lstStyle/>
          <a:p>
            <a:pPr algn="r"/>
            <a:r>
              <a:rPr lang="fr-FR" sz="5400" dirty="0">
                <a:solidFill>
                  <a:srgbClr val="FFFFFF"/>
                </a:solidFill>
              </a:rPr>
              <a:t>PRINCIPAUX CANAUX DE COMMUNICATION</a:t>
            </a:r>
            <a:br>
              <a:rPr lang="fr-FR" sz="5400" dirty="0">
                <a:solidFill>
                  <a:srgbClr val="FFFFFF"/>
                </a:solidFill>
              </a:rPr>
            </a:br>
            <a:r>
              <a:rPr lang="fr-FR" sz="5400" dirty="0">
                <a:solidFill>
                  <a:srgbClr val="FFFFFF"/>
                </a:solidFill>
              </a:rPr>
              <a:t>-------</a:t>
            </a:r>
            <a:br>
              <a:rPr lang="fr-FR" sz="5400" dirty="0">
                <a:solidFill>
                  <a:srgbClr val="FFFFFF"/>
                </a:solidFill>
              </a:rPr>
            </a:br>
            <a:r>
              <a:rPr lang="fr-FR" sz="2000" dirty="0">
                <a:solidFill>
                  <a:srgbClr val="FFFFFF"/>
                </a:solidFill>
              </a:rPr>
              <a:t>C’est à vous de jouet   </a:t>
            </a:r>
            <a:endParaRPr lang="en-US" sz="2000" dirty="0">
              <a:solidFill>
                <a:srgbClr val="FFFFFF"/>
              </a:solidFill>
            </a:endParaRPr>
          </a:p>
        </p:txBody>
      </p:sp>
      <p:pic>
        <p:nvPicPr>
          <p:cNvPr id="7" name="Image 6" descr="Une image contenant capture d’écran, texte, Graphique, conception&#10;&#10;Description générée automatiquement">
            <a:extLst>
              <a:ext uri="{FF2B5EF4-FFF2-40B4-BE49-F238E27FC236}">
                <a16:creationId xmlns:a16="http://schemas.microsoft.com/office/drawing/2014/main" id="{B794C540-DBA4-F449-F69A-A4A0A45C0E0A}"/>
              </a:ext>
            </a:extLst>
          </p:cNvPr>
          <p:cNvPicPr>
            <a:picLocks noChangeAspect="1"/>
          </p:cNvPicPr>
          <p:nvPr/>
        </p:nvPicPr>
        <p:blipFill>
          <a:blip r:embed="rId3"/>
          <a:stretch>
            <a:fillRect/>
          </a:stretch>
        </p:blipFill>
        <p:spPr>
          <a:xfrm>
            <a:off x="5109757" y="115609"/>
            <a:ext cx="6626782" cy="6626782"/>
          </a:xfrm>
          <a:prstGeom prst="rect">
            <a:avLst/>
          </a:prstGeom>
        </p:spPr>
      </p:pic>
    </p:spTree>
    <p:extLst>
      <p:ext uri="{BB962C8B-B14F-4D97-AF65-F5344CB8AC3E}">
        <p14:creationId xmlns:p14="http://schemas.microsoft.com/office/powerpoint/2010/main" val="21404858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b="0" i="0" u="none" strike="noStrike" dirty="0">
                <a:solidFill>
                  <a:schemeClr val="bg1"/>
                </a:solidFill>
                <a:effectLst/>
              </a:rPr>
              <a:t>canaux de communication principaux pour faire connaitre son activité </a:t>
            </a:r>
            <a:br>
              <a:rPr lang="fr-FR" sz="5400" dirty="0">
                <a:solidFill>
                  <a:srgbClr val="FFFFFF"/>
                </a:solidFill>
              </a:rPr>
            </a:br>
            <a:r>
              <a:rPr lang="fr-FR" sz="5400" dirty="0">
                <a:solidFill>
                  <a:srgbClr val="FFFFFF"/>
                </a:solidFill>
              </a:rPr>
              <a:t>-------</a:t>
            </a:r>
            <a:br>
              <a:rPr lang="fr-FR" sz="5400" dirty="0">
                <a:solidFill>
                  <a:srgbClr val="FFFFFF"/>
                </a:solidFill>
              </a:rPr>
            </a:br>
            <a:r>
              <a:rPr lang="fr-FR" sz="2000" dirty="0">
                <a:solidFill>
                  <a:srgbClr val="FFFFFF"/>
                </a:solidFill>
              </a:rPr>
              <a:t>C’est à vous de jouet   </a:t>
            </a:r>
            <a:endParaRPr lang="en-US" sz="2000" dirty="0">
              <a:solidFill>
                <a:srgbClr val="FFFFFF"/>
              </a:solidFill>
            </a:endParaRPr>
          </a:p>
        </p:txBody>
      </p:sp>
      <p:sp>
        <p:nvSpPr>
          <p:cNvPr id="13" name="ZoneTexte 12">
            <a:extLst>
              <a:ext uri="{FF2B5EF4-FFF2-40B4-BE49-F238E27FC236}">
                <a16:creationId xmlns:a16="http://schemas.microsoft.com/office/drawing/2014/main" id="{D875F20F-33B3-BD6A-BD42-B7EBEF651EB2}"/>
              </a:ext>
            </a:extLst>
          </p:cNvPr>
          <p:cNvSpPr txBox="1"/>
          <p:nvPr/>
        </p:nvSpPr>
        <p:spPr>
          <a:xfrm>
            <a:off x="5893593" y="0"/>
            <a:ext cx="4384981" cy="6778202"/>
          </a:xfrm>
          <a:prstGeom prst="rect">
            <a:avLst/>
          </a:prstGeom>
          <a:noFill/>
        </p:spPr>
        <p:txBody>
          <a:bodyPr wrap="square" rtlCol="0">
            <a:spAutoFit/>
          </a:bodyPr>
          <a:lstStyle/>
          <a:p>
            <a:pPr marL="457200" indent="-457200">
              <a:lnSpc>
                <a:spcPct val="200000"/>
              </a:lnSpc>
              <a:buFont typeface="+mj-lt"/>
              <a:buAutoNum type="arabicPeriod"/>
            </a:pPr>
            <a:r>
              <a:rPr lang="fr-FR" sz="2000" dirty="0">
                <a:latin typeface="+mj-lt"/>
              </a:rPr>
              <a:t>Médias (pub)</a:t>
            </a:r>
          </a:p>
          <a:p>
            <a:pPr marL="342900" indent="-342900">
              <a:lnSpc>
                <a:spcPct val="200000"/>
              </a:lnSpc>
              <a:buFont typeface="+mj-lt"/>
              <a:buAutoNum type="arabicPeriod"/>
            </a:pPr>
            <a:r>
              <a:rPr lang="fr-FR" sz="2000" dirty="0">
                <a:latin typeface="+mj-lt"/>
              </a:rPr>
              <a:t>Support papier</a:t>
            </a:r>
          </a:p>
          <a:p>
            <a:pPr marL="342900" indent="-342900">
              <a:lnSpc>
                <a:spcPct val="200000"/>
              </a:lnSpc>
              <a:buFont typeface="+mj-lt"/>
              <a:buAutoNum type="arabicPeriod"/>
            </a:pPr>
            <a:r>
              <a:rPr lang="fr-FR" sz="2000" dirty="0">
                <a:latin typeface="+mj-lt"/>
              </a:rPr>
              <a:t>Site web</a:t>
            </a:r>
          </a:p>
          <a:p>
            <a:pPr marL="342900" indent="-342900">
              <a:lnSpc>
                <a:spcPct val="200000"/>
              </a:lnSpc>
              <a:buFont typeface="+mj-lt"/>
              <a:buAutoNum type="arabicPeriod"/>
            </a:pPr>
            <a:r>
              <a:rPr lang="fr-FR" sz="2000" dirty="0">
                <a:latin typeface="+mj-lt"/>
              </a:rPr>
              <a:t>référencement</a:t>
            </a:r>
          </a:p>
          <a:p>
            <a:pPr marL="342900" indent="-342900">
              <a:lnSpc>
                <a:spcPct val="200000"/>
              </a:lnSpc>
              <a:buFont typeface="+mj-lt"/>
              <a:buAutoNum type="arabicPeriod"/>
            </a:pPr>
            <a:r>
              <a:rPr lang="fr-FR" sz="2000" dirty="0">
                <a:latin typeface="+mj-lt"/>
              </a:rPr>
              <a:t>Réseaux sociaux</a:t>
            </a:r>
          </a:p>
          <a:p>
            <a:pPr marL="342900" indent="-342900">
              <a:lnSpc>
                <a:spcPct val="200000"/>
              </a:lnSpc>
              <a:buFont typeface="+mj-lt"/>
              <a:buAutoNum type="arabicPeriod"/>
            </a:pPr>
            <a:r>
              <a:rPr lang="fr-FR" sz="2000" dirty="0">
                <a:latin typeface="+mj-lt"/>
              </a:rPr>
              <a:t>Emailing</a:t>
            </a:r>
          </a:p>
          <a:p>
            <a:pPr marL="342900" indent="-342900">
              <a:lnSpc>
                <a:spcPct val="200000"/>
              </a:lnSpc>
              <a:buFont typeface="+mj-lt"/>
              <a:buAutoNum type="arabicPeriod"/>
            </a:pPr>
            <a:r>
              <a:rPr lang="fr-FR" sz="2000" dirty="0">
                <a:latin typeface="+mj-lt"/>
              </a:rPr>
              <a:t>blog</a:t>
            </a:r>
          </a:p>
          <a:p>
            <a:pPr marL="342900" indent="-342900">
              <a:lnSpc>
                <a:spcPct val="200000"/>
              </a:lnSpc>
              <a:buFont typeface="+mj-lt"/>
              <a:buAutoNum type="arabicPeriod"/>
            </a:pPr>
            <a:r>
              <a:rPr lang="fr-FR" sz="2000" dirty="0">
                <a:latin typeface="+mj-lt"/>
              </a:rPr>
              <a:t>Salons</a:t>
            </a:r>
          </a:p>
          <a:p>
            <a:pPr marL="342900" indent="-342900">
              <a:lnSpc>
                <a:spcPct val="200000"/>
              </a:lnSpc>
              <a:buFont typeface="+mj-lt"/>
              <a:buAutoNum type="arabicPeriod"/>
            </a:pPr>
            <a:r>
              <a:rPr lang="fr-FR" sz="2000" dirty="0">
                <a:latin typeface="+mj-lt"/>
              </a:rPr>
              <a:t>Réseaux d’entreprises </a:t>
            </a:r>
          </a:p>
          <a:p>
            <a:pPr marL="342900" indent="-342900">
              <a:lnSpc>
                <a:spcPct val="200000"/>
              </a:lnSpc>
              <a:buFont typeface="+mj-lt"/>
              <a:buAutoNum type="arabicPeriod"/>
            </a:pPr>
            <a:r>
              <a:rPr lang="fr-FR" sz="2000" dirty="0">
                <a:latin typeface="+mj-lt"/>
              </a:rPr>
              <a:t>Réseaux ( bouche à oreille)</a:t>
            </a:r>
          </a:p>
          <a:p>
            <a:pPr marL="342900" indent="-342900">
              <a:lnSpc>
                <a:spcPct val="200000"/>
              </a:lnSpc>
              <a:buFont typeface="+mj-lt"/>
              <a:buAutoNum type="arabicPeriod"/>
            </a:pPr>
            <a:r>
              <a:rPr lang="fr-FR" sz="2000" dirty="0">
                <a:latin typeface="+mj-lt"/>
              </a:rPr>
              <a:t>A</a:t>
            </a:r>
            <a:r>
              <a:rPr lang="fr-FR" sz="2000" i="0" u="none" strike="noStrike" dirty="0">
                <a:effectLst/>
                <a:latin typeface="+mj-lt"/>
              </a:rPr>
              <a:t>ctions de communication ponctuelles</a:t>
            </a:r>
            <a:endParaRPr lang="fr-FR" dirty="0"/>
          </a:p>
        </p:txBody>
      </p:sp>
    </p:spTree>
    <p:extLst>
      <p:ext uri="{BB962C8B-B14F-4D97-AF65-F5344CB8AC3E}">
        <p14:creationId xmlns:p14="http://schemas.microsoft.com/office/powerpoint/2010/main" val="191503253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Focus Google </a:t>
            </a:r>
            <a:r>
              <a:rPr lang="fr-FR" sz="5400" dirty="0" err="1">
                <a:solidFill>
                  <a:schemeClr val="bg1"/>
                </a:solidFill>
              </a:rPr>
              <a:t>ad’s</a:t>
            </a:r>
            <a:r>
              <a:rPr lang="fr-FR" sz="5400" b="0" i="0" u="none" strike="noStrike" dirty="0">
                <a:solidFill>
                  <a:schemeClr val="bg1"/>
                </a:solidFill>
                <a:effectLst/>
              </a:rPr>
              <a:t> </a:t>
            </a:r>
            <a:br>
              <a:rPr lang="fr-FR" sz="5400" dirty="0">
                <a:solidFill>
                  <a:srgbClr val="FFFFFF"/>
                </a:solidFill>
              </a:rPr>
            </a:br>
            <a:r>
              <a:rPr lang="fr-FR" sz="5400" dirty="0">
                <a:solidFill>
                  <a:srgbClr val="FFFFFF"/>
                </a:solidFill>
              </a:rPr>
              <a:t>-------</a:t>
            </a:r>
            <a:br>
              <a:rPr lang="fr-FR" sz="5400" dirty="0">
                <a:solidFill>
                  <a:srgbClr val="FFFFFF"/>
                </a:solidFill>
              </a:rPr>
            </a:br>
            <a:endParaRPr lang="en-US" sz="2000" dirty="0">
              <a:solidFill>
                <a:srgbClr val="FFFFFF"/>
              </a:solidFill>
            </a:endParaRPr>
          </a:p>
        </p:txBody>
      </p:sp>
      <p:sp>
        <p:nvSpPr>
          <p:cNvPr id="13" name="ZoneTexte 12">
            <a:extLst>
              <a:ext uri="{FF2B5EF4-FFF2-40B4-BE49-F238E27FC236}">
                <a16:creationId xmlns:a16="http://schemas.microsoft.com/office/drawing/2014/main" id="{D875F20F-33B3-BD6A-BD42-B7EBEF651EB2}"/>
              </a:ext>
            </a:extLst>
          </p:cNvPr>
          <p:cNvSpPr txBox="1"/>
          <p:nvPr/>
        </p:nvSpPr>
        <p:spPr>
          <a:xfrm>
            <a:off x="5498123" y="2712219"/>
            <a:ext cx="5556739" cy="3416320"/>
          </a:xfrm>
          <a:prstGeom prst="rect">
            <a:avLst/>
          </a:prstGeom>
          <a:noFill/>
        </p:spPr>
        <p:txBody>
          <a:bodyPr wrap="square" rtlCol="0">
            <a:spAutoFit/>
          </a:bodyPr>
          <a:lstStyle/>
          <a:p>
            <a:pPr algn="l"/>
            <a:endParaRPr lang="fr-FR" sz="2000" b="0" i="0" u="none" strike="noStrike" dirty="0">
              <a:solidFill>
                <a:srgbClr val="0D0D0D"/>
              </a:solidFill>
              <a:effectLst/>
              <a:latin typeface="Söhne"/>
            </a:endParaRPr>
          </a:p>
          <a:p>
            <a:pPr algn="ctr"/>
            <a:r>
              <a:rPr lang="fr-FR" sz="2800" b="0" i="0" u="none" strike="noStrike" dirty="0">
                <a:solidFill>
                  <a:srgbClr val="0D0D0D"/>
                </a:solidFill>
                <a:effectLst/>
                <a:latin typeface="Söhne"/>
              </a:rPr>
              <a:t>Google </a:t>
            </a:r>
            <a:r>
              <a:rPr lang="fr-FR" sz="2800" b="0" i="0" u="none" strike="noStrike" dirty="0" err="1">
                <a:solidFill>
                  <a:srgbClr val="0D0D0D"/>
                </a:solidFill>
                <a:effectLst/>
                <a:latin typeface="Söhne"/>
              </a:rPr>
              <a:t>Ads</a:t>
            </a:r>
            <a:r>
              <a:rPr lang="fr-FR" sz="2800" b="0" i="0" u="none" strike="noStrike" dirty="0">
                <a:solidFill>
                  <a:srgbClr val="0D0D0D"/>
                </a:solidFill>
                <a:effectLst/>
                <a:latin typeface="Söhne"/>
              </a:rPr>
              <a:t>  (</a:t>
            </a:r>
            <a:r>
              <a:rPr lang="fr-FR" sz="2800" dirty="0" err="1">
                <a:solidFill>
                  <a:srgbClr val="0D0D0D"/>
                </a:solidFill>
                <a:latin typeface="Söhne"/>
              </a:rPr>
              <a:t>A</a:t>
            </a:r>
            <a:r>
              <a:rPr lang="fr-FR" sz="2800" b="0" i="0" u="none" strike="noStrike" dirty="0" err="1">
                <a:solidFill>
                  <a:srgbClr val="0D0D0D"/>
                </a:solidFill>
                <a:effectLst/>
                <a:latin typeface="Söhne"/>
              </a:rPr>
              <a:t>dwords</a:t>
            </a:r>
            <a:r>
              <a:rPr lang="fr-FR" sz="2800" b="0" i="0" u="none" strike="noStrike" dirty="0">
                <a:solidFill>
                  <a:srgbClr val="0D0D0D"/>
                </a:solidFill>
                <a:effectLst/>
                <a:latin typeface="Söhne"/>
              </a:rPr>
              <a:t>) est une plateforme publicitaire en ligne proposée par Google qui permet aux entreprises de promouvoir leurs produits ou services sur le</a:t>
            </a:r>
            <a:r>
              <a:rPr lang="fr-FR" sz="2800" b="1" i="0" u="none" strike="noStrike" dirty="0">
                <a:solidFill>
                  <a:srgbClr val="0D0D0D"/>
                </a:solidFill>
                <a:effectLst/>
                <a:latin typeface="Söhne"/>
              </a:rPr>
              <a:t> réseau de recherche Google</a:t>
            </a:r>
            <a:r>
              <a:rPr lang="fr-FR" sz="2800" b="0" i="0" u="none" strike="noStrike" dirty="0">
                <a:solidFill>
                  <a:srgbClr val="0D0D0D"/>
                </a:solidFill>
                <a:effectLst/>
                <a:latin typeface="Söhne"/>
              </a:rPr>
              <a:t>, sur </a:t>
            </a:r>
            <a:r>
              <a:rPr lang="fr-FR" sz="2800" b="1" i="0" u="none" strike="noStrike" dirty="0">
                <a:solidFill>
                  <a:srgbClr val="0D0D0D"/>
                </a:solidFill>
                <a:effectLst/>
                <a:latin typeface="Söhne"/>
              </a:rPr>
              <a:t>des sites Web partenaires</a:t>
            </a:r>
            <a:r>
              <a:rPr lang="fr-FR" sz="2800" b="0" i="0" u="none" strike="noStrike" dirty="0">
                <a:solidFill>
                  <a:srgbClr val="0D0D0D"/>
                </a:solidFill>
                <a:effectLst/>
                <a:latin typeface="Söhne"/>
              </a:rPr>
              <a:t>, sur </a:t>
            </a:r>
            <a:r>
              <a:rPr lang="fr-FR" sz="2800" b="1" i="0" u="none" strike="noStrike" dirty="0">
                <a:solidFill>
                  <a:srgbClr val="0D0D0D"/>
                </a:solidFill>
                <a:effectLst/>
                <a:latin typeface="Söhne"/>
              </a:rPr>
              <a:t>YouTube</a:t>
            </a:r>
            <a:r>
              <a:rPr lang="fr-FR" sz="2800" b="0" i="0" u="none" strike="noStrike" dirty="0">
                <a:solidFill>
                  <a:srgbClr val="0D0D0D"/>
                </a:solidFill>
                <a:effectLst/>
                <a:latin typeface="Söhne"/>
              </a:rPr>
              <a:t>. </a:t>
            </a:r>
          </a:p>
        </p:txBody>
      </p:sp>
      <p:pic>
        <p:nvPicPr>
          <p:cNvPr id="3" name="Image 2" descr="Une image contenant logo, Police, Graphique, conception&#10;&#10;Description générée automatiquement">
            <a:extLst>
              <a:ext uri="{FF2B5EF4-FFF2-40B4-BE49-F238E27FC236}">
                <a16:creationId xmlns:a16="http://schemas.microsoft.com/office/drawing/2014/main" id="{9458EDBC-4E75-5BC7-5613-90B4DDA10000}"/>
              </a:ext>
            </a:extLst>
          </p:cNvPr>
          <p:cNvPicPr>
            <a:picLocks noChangeAspect="1"/>
          </p:cNvPicPr>
          <p:nvPr/>
        </p:nvPicPr>
        <p:blipFill>
          <a:blip r:embed="rId3"/>
          <a:stretch>
            <a:fillRect/>
          </a:stretch>
        </p:blipFill>
        <p:spPr>
          <a:xfrm>
            <a:off x="6224954" y="692919"/>
            <a:ext cx="4038600" cy="2019300"/>
          </a:xfrm>
          <a:prstGeom prst="rect">
            <a:avLst/>
          </a:prstGeom>
        </p:spPr>
      </p:pic>
    </p:spTree>
    <p:extLst>
      <p:ext uri="{BB962C8B-B14F-4D97-AF65-F5344CB8AC3E}">
        <p14:creationId xmlns:p14="http://schemas.microsoft.com/office/powerpoint/2010/main" val="317257664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1BA2B39-067D-82A9-3C94-D0F30C9B8C58}"/>
              </a:ext>
            </a:extLst>
          </p:cNvPr>
          <p:cNvSpPr>
            <a:spLocks noGrp="1"/>
          </p:cNvSpPr>
          <p:nvPr>
            <p:ph type="title"/>
          </p:nvPr>
        </p:nvSpPr>
        <p:spPr>
          <a:xfrm>
            <a:off x="281355" y="804333"/>
            <a:ext cx="4149968" cy="5249334"/>
          </a:xfrm>
        </p:spPr>
        <p:txBody>
          <a:bodyPr>
            <a:normAutofit/>
          </a:bodyPr>
          <a:lstStyle/>
          <a:p>
            <a:pPr algn="r"/>
            <a:r>
              <a:rPr lang="fr-FR" sz="5400" dirty="0">
                <a:solidFill>
                  <a:schemeClr val="bg1"/>
                </a:solidFill>
              </a:rPr>
              <a:t>Focus Google </a:t>
            </a:r>
            <a:r>
              <a:rPr lang="fr-FR" sz="5400" dirty="0" err="1">
                <a:solidFill>
                  <a:schemeClr val="bg1"/>
                </a:solidFill>
              </a:rPr>
              <a:t>ad’s</a:t>
            </a:r>
            <a:r>
              <a:rPr lang="fr-FR" sz="5400" b="0" i="0" u="none" strike="noStrike" dirty="0">
                <a:solidFill>
                  <a:schemeClr val="bg1"/>
                </a:solidFill>
                <a:effectLst/>
              </a:rPr>
              <a:t> </a:t>
            </a:r>
            <a:br>
              <a:rPr lang="fr-FR" sz="5400" dirty="0">
                <a:solidFill>
                  <a:srgbClr val="FFFFFF"/>
                </a:solidFill>
              </a:rPr>
            </a:br>
            <a:r>
              <a:rPr lang="fr-FR" sz="5400" dirty="0">
                <a:solidFill>
                  <a:srgbClr val="FFFFFF"/>
                </a:solidFill>
              </a:rPr>
              <a:t>-------</a:t>
            </a:r>
            <a:br>
              <a:rPr lang="fr-FR" sz="5400" dirty="0">
                <a:solidFill>
                  <a:srgbClr val="FFFFFF"/>
                </a:solidFill>
              </a:rPr>
            </a:br>
            <a:endParaRPr lang="en-US" sz="2000" dirty="0">
              <a:solidFill>
                <a:srgbClr val="FFFFFF"/>
              </a:solidFill>
            </a:endParaRPr>
          </a:p>
        </p:txBody>
      </p:sp>
      <p:sp>
        <p:nvSpPr>
          <p:cNvPr id="13" name="ZoneTexte 12">
            <a:extLst>
              <a:ext uri="{FF2B5EF4-FFF2-40B4-BE49-F238E27FC236}">
                <a16:creationId xmlns:a16="http://schemas.microsoft.com/office/drawing/2014/main" id="{D875F20F-33B3-BD6A-BD42-B7EBEF651EB2}"/>
              </a:ext>
            </a:extLst>
          </p:cNvPr>
          <p:cNvSpPr txBox="1"/>
          <p:nvPr/>
        </p:nvSpPr>
        <p:spPr>
          <a:xfrm>
            <a:off x="5070465" y="382302"/>
            <a:ext cx="5556739" cy="1661993"/>
          </a:xfrm>
          <a:prstGeom prst="rect">
            <a:avLst/>
          </a:prstGeom>
          <a:noFill/>
        </p:spPr>
        <p:txBody>
          <a:bodyPr wrap="square" rtlCol="0">
            <a:spAutoFit/>
          </a:bodyPr>
          <a:lstStyle/>
          <a:p>
            <a:r>
              <a:rPr lang="fr-FR" sz="2800" b="1" i="0" u="none" strike="noStrike" dirty="0">
                <a:solidFill>
                  <a:srgbClr val="252954"/>
                </a:solidFill>
                <a:effectLst/>
                <a:latin typeface="PT Sans" panose="020B0503020203020204" pitchFamily="34" charset="77"/>
              </a:rPr>
              <a:t>Résultats de Google en 2023</a:t>
            </a:r>
          </a:p>
          <a:p>
            <a:r>
              <a:rPr lang="fr-FR" sz="2800" b="1" i="0" u="none" strike="noStrike" dirty="0">
                <a:solidFill>
                  <a:srgbClr val="252954"/>
                </a:solidFill>
                <a:effectLst/>
                <a:latin typeface="PT Sans" panose="020B0503020203020204" pitchFamily="34" charset="77"/>
              </a:rPr>
              <a:t>Répartition des revenus par activités</a:t>
            </a:r>
            <a:r>
              <a:rPr lang="fr-FR" sz="2800" b="0" i="0" u="none" strike="noStrike" dirty="0">
                <a:solidFill>
                  <a:srgbClr val="0D0D0D"/>
                </a:solidFill>
                <a:effectLst/>
                <a:latin typeface="Söhne"/>
              </a:rPr>
              <a:t>:</a:t>
            </a:r>
          </a:p>
          <a:p>
            <a:pPr algn="l"/>
            <a:endParaRPr lang="fr-FR" b="0" i="0" u="none" strike="noStrike" dirty="0">
              <a:solidFill>
                <a:srgbClr val="0D0D0D"/>
              </a:solidFill>
              <a:effectLst/>
              <a:latin typeface="Söhne"/>
            </a:endParaRPr>
          </a:p>
        </p:txBody>
      </p:sp>
      <p:pic>
        <p:nvPicPr>
          <p:cNvPr id="3" name="Image 2" descr="Une image contenant logo, Police, Graphique, conception&#10;&#10;Description générée automatiquement">
            <a:extLst>
              <a:ext uri="{FF2B5EF4-FFF2-40B4-BE49-F238E27FC236}">
                <a16:creationId xmlns:a16="http://schemas.microsoft.com/office/drawing/2014/main" id="{9458EDBC-4E75-5BC7-5613-90B4DDA10000}"/>
              </a:ext>
            </a:extLst>
          </p:cNvPr>
          <p:cNvPicPr>
            <a:picLocks noChangeAspect="1"/>
          </p:cNvPicPr>
          <p:nvPr/>
        </p:nvPicPr>
        <p:blipFill>
          <a:blip r:embed="rId3"/>
          <a:stretch>
            <a:fillRect/>
          </a:stretch>
        </p:blipFill>
        <p:spPr>
          <a:xfrm>
            <a:off x="392723" y="4420379"/>
            <a:ext cx="4038600" cy="2019300"/>
          </a:xfrm>
          <a:prstGeom prst="rect">
            <a:avLst/>
          </a:prstGeom>
        </p:spPr>
      </p:pic>
      <p:pic>
        <p:nvPicPr>
          <p:cNvPr id="4" name="Image 3" descr="Une image contenant texte, cercle, capture d’écran, disque compact&#10;&#10;Description générée automatiquement">
            <a:extLst>
              <a:ext uri="{FF2B5EF4-FFF2-40B4-BE49-F238E27FC236}">
                <a16:creationId xmlns:a16="http://schemas.microsoft.com/office/drawing/2014/main" id="{78E3A4DC-BA94-60B6-7832-23D994269D91}"/>
              </a:ext>
            </a:extLst>
          </p:cNvPr>
          <p:cNvPicPr>
            <a:picLocks noChangeAspect="1"/>
          </p:cNvPicPr>
          <p:nvPr/>
        </p:nvPicPr>
        <p:blipFill>
          <a:blip r:embed="rId4"/>
          <a:stretch>
            <a:fillRect/>
          </a:stretch>
        </p:blipFill>
        <p:spPr>
          <a:xfrm>
            <a:off x="4838758" y="2045172"/>
            <a:ext cx="7168779" cy="4341753"/>
          </a:xfrm>
          <a:prstGeom prst="rect">
            <a:avLst/>
          </a:prstGeom>
        </p:spPr>
      </p:pic>
    </p:spTree>
    <p:extLst>
      <p:ext uri="{BB962C8B-B14F-4D97-AF65-F5344CB8AC3E}">
        <p14:creationId xmlns:p14="http://schemas.microsoft.com/office/powerpoint/2010/main" val="334624699"/>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12175</TotalTime>
  <Words>1758</Words>
  <Application>Microsoft Macintosh PowerPoint</Application>
  <PresentationFormat>Grand écran</PresentationFormat>
  <Paragraphs>229</Paragraphs>
  <Slides>25</Slides>
  <Notes>25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25</vt:i4>
      </vt:variant>
    </vt:vector>
  </HeadingPairs>
  <TitlesOfParts>
    <vt:vector size="38" baseType="lpstr">
      <vt:lpstr>Arial</vt:lpstr>
      <vt:lpstr>Avenir Book</vt:lpstr>
      <vt:lpstr>Calibri</vt:lpstr>
      <vt:lpstr>Marianne</vt:lpstr>
      <vt:lpstr>PT Sans</vt:lpstr>
      <vt:lpstr>Quicksand</vt:lpstr>
      <vt:lpstr>Segoe-UI</vt:lpstr>
      <vt:lpstr>Söhne</vt:lpstr>
      <vt:lpstr>Tw Cen MT</vt:lpstr>
      <vt:lpstr>Tw Cen MT Condensed</vt:lpstr>
      <vt:lpstr>Wingdings</vt:lpstr>
      <vt:lpstr>Wingdings 3</vt:lpstr>
      <vt:lpstr>Intégral</vt:lpstr>
      <vt:lpstr>Prospection et réponse Appel d'Offres en Agence de Communication ------- Chapitre 1 ProspectionS  </vt:lpstr>
      <vt:lpstr>Créez votre Campagne de proSPection </vt:lpstr>
      <vt:lpstr>Présentation PowerPoint</vt:lpstr>
      <vt:lpstr>Présentation PowerPoint</vt:lpstr>
      <vt:lpstr>Présentation PowerPoint</vt:lpstr>
      <vt:lpstr>PRINCIPAUX CANAUX DE COMMUNICATION ------- C’est à vous de jouet   </vt:lpstr>
      <vt:lpstr>canaux de communication principaux pour faire connaitre son activité  ------- C’est à vous de jouet   </vt:lpstr>
      <vt:lpstr>Focus Google ad’s  ------- </vt:lpstr>
      <vt:lpstr>Focus Google ad’s  ------- </vt:lpstr>
      <vt:lpstr>Focus Google ad’s  ------- </vt:lpstr>
      <vt:lpstr>Focus Google ad’s  ------- </vt:lpstr>
      <vt:lpstr>Focus Google ad’s  ------- </vt:lpstr>
      <vt:lpstr>Focus Google ad’s  ------- </vt:lpstr>
      <vt:lpstr>Focus Google ad’s  ------- </vt:lpstr>
      <vt:lpstr>canaux de communication principaux pour faire connaitre son activité  ------- C’est à vous de jouet   </vt:lpstr>
      <vt:lpstr>Comment répondre à un appel d’offres ------- PRINCIPES </vt:lpstr>
      <vt:lpstr>Comment répondre à un appel d’offres ------- PRINCIPES </vt:lpstr>
      <vt:lpstr>Comment répondre à un appel d’offres ------- Les etapes </vt:lpstr>
      <vt:lpstr>Comment répondre à un appel d’offres ------- LES DIFFÉRENTES PROCÉDURES</vt:lpstr>
      <vt:lpstr>Comment répondre à un appel d’offres ------- LES DIFFÉRENTES PROCÉDURES</vt:lpstr>
      <vt:lpstr>Comment répondre à un appel d’offres ------- OU chercher LES appels d’offres </vt:lpstr>
      <vt:lpstr>Comment répondre à un appel d’offres ------- Les etapes  </vt:lpstr>
      <vt:lpstr>Comment répondre à un appel d’offres ------- Les etapes  </vt:lpstr>
      <vt:lpstr>Comment répondre à un appel d’offres ------- Au final !  </vt:lpstr>
      <vt:lpstr>CommentAVOIR UNE BONNE NOTE ------- au boulot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Programmation et langage web</dc:title>
  <dc:creator>sébastien chalvet</dc:creator>
  <cp:lastModifiedBy>sébastien chalvet</cp:lastModifiedBy>
  <cp:revision>23</cp:revision>
  <dcterms:created xsi:type="dcterms:W3CDTF">2023-04-18T10:14:48Z</dcterms:created>
  <dcterms:modified xsi:type="dcterms:W3CDTF">2025-02-27T17:33:44Z</dcterms:modified>
</cp:coreProperties>
</file>